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68" r:id="rId2"/>
    <p:sldId id="296" r:id="rId3"/>
    <p:sldId id="297" r:id="rId4"/>
    <p:sldId id="278" r:id="rId5"/>
    <p:sldId id="290" r:id="rId6"/>
    <p:sldId id="298" r:id="rId7"/>
    <p:sldId id="300" r:id="rId8"/>
    <p:sldId id="283" r:id="rId9"/>
    <p:sldId id="301" r:id="rId10"/>
    <p:sldId id="302" r:id="rId11"/>
    <p:sldId id="294" r:id="rId12"/>
    <p:sldId id="267" r:id="rId13"/>
    <p:sldId id="276" r:id="rId14"/>
    <p:sldId id="289" r:id="rId15"/>
    <p:sldId id="287" r:id="rId16"/>
  </p:sldIdLst>
  <p:sldSz cx="12192000" cy="6858000"/>
  <p:notesSz cx="6858000" cy="9144000"/>
  <p:embeddedFontLst>
    <p:embeddedFont>
      <p:font typeface="Barlow" pitchFamily="2" charset="77"/>
      <p:regular r:id="rId18"/>
      <p:bold r:id="rId19"/>
      <p:italic r:id="rId20"/>
      <p:boldItalic r:id="rId21"/>
    </p:embeddedFont>
    <p:embeddedFont>
      <p:font typeface="Calibri" panose="020F0502020204030204" pitchFamily="34" charset="0"/>
      <p:regular r:id="rId22"/>
      <p:bold r:id="rId23"/>
      <p:italic r:id="rId24"/>
      <p:boldItalic r:id="rId25"/>
    </p:embeddedFont>
    <p:embeddedFont>
      <p:font typeface="Montserrat" pitchFamily="2" charset="77"/>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iI3z/9rfQR0I/r2aO+kbHH58gBe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7231"/>
    <a:srgbClr val="FFFFFF"/>
    <a:srgbClr val="9DCCC5"/>
    <a:srgbClr val="217A94"/>
    <a:srgbClr val="F1EA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E4E93C-8E37-CD46-A6A3-2F40436FCCC4}" v="8" dt="2022-11-04T06:03:12.1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066" autoAdjust="0"/>
    <p:restoredTop sz="83129" autoAdjust="0"/>
  </p:normalViewPr>
  <p:slideViewPr>
    <p:cSldViewPr snapToGrid="0">
      <p:cViewPr varScale="1">
        <p:scale>
          <a:sx n="105" d="100"/>
          <a:sy n="105" d="100"/>
        </p:scale>
        <p:origin x="1032" y="200"/>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8" Type="http://schemas.openxmlformats.org/officeDocument/2006/relationships/slide" Target="slides/slide7.xml"/></Relationships>
</file>

<file path=ppt/media/hdphoto1.wdp>
</file>

<file path=ppt/media/hdphoto2.wdp>
</file>

<file path=ppt/media/image1.jpg>
</file>

<file path=ppt/media/image10.png>
</file>

<file path=ppt/media/image11.jpg>
</file>

<file path=ppt/media/image12.jpg>
</file>

<file path=ppt/media/image2.png>
</file>

<file path=ppt/media/image3.png>
</file>

<file path=ppt/media/image4.svg>
</file>

<file path=ppt/media/image5.png>
</file>

<file path=ppt/media/image6.sv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604209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Creative friction</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478626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07021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1598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7c03459789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7c03459789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g17c03459789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extLst>
      <p:ext uri="{BB962C8B-B14F-4D97-AF65-F5344CB8AC3E}">
        <p14:creationId xmlns:p14="http://schemas.microsoft.com/office/powerpoint/2010/main" val="17495915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18805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72895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42041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What would you think is the fastest way to encode visual imagery? That is, what is the fastest way to represent, to the outside world an image that it is in your brain?</a:t>
            </a:r>
            <a:endParaRPr dirty="0"/>
          </a:p>
        </p:txBody>
      </p:sp>
      <p:sp>
        <p:nvSpPr>
          <p:cNvPr id="107" name="Google Shape;10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3745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4" name="Google Shape;27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where do we start? Perhaps from the very beginning. How do you start creating a data visualization (in its broadest sense): a conceptual figure, a chart, etc.?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69884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arkest blank">
  <p:cSld name="Darkest blank">
    <p:bg>
      <p:bgPr>
        <a:solidFill>
          <a:srgbClr val="00222B"/>
        </a:solidFill>
        <a:effectLst/>
      </p:bgPr>
    </p:bg>
    <p:spTree>
      <p:nvGrpSpPr>
        <p:cNvPr id="1" name="Shape 1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Dark background">
  <p:cSld name="Dark background">
    <p:spTree>
      <p:nvGrpSpPr>
        <p:cNvPr id="1" name="Shape 1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ctually blank">
  <p:cSld name="Actually blank">
    <p:bg>
      <p:bgPr>
        <a:solidFill>
          <a:srgbClr val="0E313A"/>
        </a:solidFill>
        <a:effectLst/>
      </p:bgPr>
    </p:bg>
    <p:spTree>
      <p:nvGrpSpPr>
        <p:cNvPr id="1" name="Shape 2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ightest blank">
  <p:cSld name="Lightest blank">
    <p:bg>
      <p:bgPr>
        <a:solidFill>
          <a:srgbClr val="234F5B"/>
        </a:solidFill>
        <a:effectLst/>
      </p:bgPr>
    </p:bg>
    <p:spTree>
      <p:nvGrpSpPr>
        <p:cNvPr id="1" name="Shape 2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9"/>
        <p:cNvGrpSpPr/>
        <p:nvPr/>
      </p:nvGrpSpPr>
      <p:grpSpPr>
        <a:xfrm>
          <a:off x="0" y="0"/>
          <a:ext cx="0" cy="0"/>
          <a:chOff x="0" y="0"/>
          <a:chExt cx="0" cy="0"/>
        </a:xfrm>
      </p:grpSpPr>
      <p:sp>
        <p:nvSpPr>
          <p:cNvPr id="10" name="Google Shape;10;p10"/>
          <p:cNvSpPr txBox="1">
            <a:spLocks noGrp="1"/>
          </p:cNvSpPr>
          <p:nvPr>
            <p:ph type="title"/>
          </p:nvPr>
        </p:nvSpPr>
        <p:spPr>
          <a:xfrm>
            <a:off x="620486" y="671286"/>
            <a:ext cx="11168743" cy="2004331"/>
          </a:xfrm>
          <a:prstGeom prst="rect">
            <a:avLst/>
          </a:prstGeom>
          <a:noFill/>
          <a:ln>
            <a:noFill/>
          </a:ln>
        </p:spPr>
        <p:txBody>
          <a:bodyPr spcFirstLastPara="1" wrap="square" lIns="0" tIns="192000" rIns="0" bIns="0" anchor="t" anchorCtr="0">
            <a:noAutofit/>
          </a:bodyPr>
          <a:lstStyle>
            <a:lvl1pPr marR="0" lvl="0" algn="l" rtl="0">
              <a:lnSpc>
                <a:spcPct val="75000"/>
              </a:lnSpc>
              <a:spcBef>
                <a:spcPts val="0"/>
              </a:spcBef>
              <a:spcAft>
                <a:spcPts val="0"/>
              </a:spcAft>
              <a:buClr>
                <a:schemeClr val="accent1"/>
              </a:buClr>
              <a:buSzPts val="9950"/>
              <a:buFont typeface="Arial"/>
              <a:buNone/>
              <a:defRPr sz="9950" b="0" i="0" u="none" strike="noStrike" cap="none">
                <a:solidFill>
                  <a:schemeClr val="accen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0"/>
          <p:cNvSpPr txBox="1">
            <a:spLocks noGrp="1"/>
          </p:cNvSpPr>
          <p:nvPr>
            <p:ph type="body" idx="1"/>
          </p:nvPr>
        </p:nvSpPr>
        <p:spPr>
          <a:xfrm>
            <a:off x="620486" y="1825625"/>
            <a:ext cx="11168743" cy="4586061"/>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50000"/>
              </a:lnSpc>
              <a:spcBef>
                <a:spcPts val="1000"/>
              </a:spcBef>
              <a:spcAft>
                <a:spcPts val="0"/>
              </a:spcAft>
              <a:buClr>
                <a:schemeClr val="lt1"/>
              </a:buClr>
              <a:buSzPts val="2800"/>
              <a:buFont typeface="Arial"/>
              <a:buNone/>
              <a:defRPr sz="2800" b="0" i="0" u="none" strike="noStrike" cap="none">
                <a:solidFill>
                  <a:schemeClr val="lt1"/>
                </a:solidFill>
                <a:latin typeface="Montserrat"/>
                <a:ea typeface="Montserrat"/>
                <a:cs typeface="Montserrat"/>
                <a:sym typeface="Montserrat"/>
              </a:defRPr>
            </a:lvl1pPr>
            <a:lvl2pPr marL="914400" marR="0" lvl="1" indent="-228600" algn="l" rtl="0">
              <a:lnSpc>
                <a:spcPct val="150000"/>
              </a:lnSpc>
              <a:spcBef>
                <a:spcPts val="499"/>
              </a:spcBef>
              <a:spcAft>
                <a:spcPts val="0"/>
              </a:spcAft>
              <a:buClr>
                <a:schemeClr val="lt1"/>
              </a:buClr>
              <a:buSzPts val="1800"/>
              <a:buFont typeface="Arial"/>
              <a:buNone/>
              <a:defRPr sz="1800" b="0" i="0" u="none" strike="noStrike" cap="none">
                <a:solidFill>
                  <a:schemeClr val="lt1"/>
                </a:solidFill>
                <a:latin typeface="Montserrat"/>
                <a:ea typeface="Montserrat"/>
                <a:cs typeface="Montserrat"/>
                <a:sym typeface="Montserrat"/>
              </a:defRPr>
            </a:lvl2pPr>
            <a:lvl3pPr marL="1371600" marR="0" lvl="2" indent="-228600" algn="l" rtl="0">
              <a:lnSpc>
                <a:spcPct val="150000"/>
              </a:lnSpc>
              <a:spcBef>
                <a:spcPts val="499"/>
              </a:spcBef>
              <a:spcAft>
                <a:spcPts val="0"/>
              </a:spcAft>
              <a:buClr>
                <a:schemeClr val="lt1"/>
              </a:buClr>
              <a:buSzPts val="1200"/>
              <a:buFont typeface="Arial"/>
              <a:buNone/>
              <a:defRPr sz="1200" b="0" i="0" u="none" strike="noStrike" cap="none">
                <a:solidFill>
                  <a:schemeClr val="lt1"/>
                </a:solidFill>
                <a:latin typeface="Montserrat"/>
                <a:ea typeface="Montserrat"/>
                <a:cs typeface="Montserrat"/>
                <a:sym typeface="Montserrat"/>
              </a:defRPr>
            </a:lvl3pPr>
            <a:lvl4pPr marL="1828800" marR="0" lvl="3" indent="-228600" algn="l" rtl="0">
              <a:lnSpc>
                <a:spcPct val="150000"/>
              </a:lnSpc>
              <a:spcBef>
                <a:spcPts val="499"/>
              </a:spcBef>
              <a:spcAft>
                <a:spcPts val="0"/>
              </a:spcAft>
              <a:buClr>
                <a:schemeClr val="lt1"/>
              </a:buClr>
              <a:buSzPts val="1000"/>
              <a:buFont typeface="Arial"/>
              <a:buNone/>
              <a:defRPr sz="1000" b="0" i="0" u="none" strike="noStrike" cap="none">
                <a:solidFill>
                  <a:schemeClr val="lt1"/>
                </a:solidFill>
                <a:latin typeface="Montserrat"/>
                <a:ea typeface="Montserrat"/>
                <a:cs typeface="Montserrat"/>
                <a:sym typeface="Montserrat"/>
              </a:defRPr>
            </a:lvl4pPr>
            <a:lvl5pPr marL="2286000" marR="0" lvl="4" indent="-228600" algn="l" rtl="0">
              <a:lnSpc>
                <a:spcPct val="150000"/>
              </a:lnSpc>
              <a:spcBef>
                <a:spcPts val="499"/>
              </a:spcBef>
              <a:spcAft>
                <a:spcPts val="0"/>
              </a:spcAft>
              <a:buClr>
                <a:schemeClr val="lt1"/>
              </a:buClr>
              <a:buSzPts val="1000"/>
              <a:buFont typeface="Arial"/>
              <a:buNone/>
              <a:defRPr sz="1000" b="0" i="0" u="none" strike="noStrike" cap="none">
                <a:solidFill>
                  <a:schemeClr val="lt1"/>
                </a:solidFill>
                <a:latin typeface="Montserrat"/>
                <a:ea typeface="Montserrat"/>
                <a:cs typeface="Montserrat"/>
                <a:sym typeface="Montserrat"/>
              </a:defRPr>
            </a:lvl5pPr>
            <a:lvl6pPr marL="2743200" marR="0" lvl="5" indent="-342900" algn="l" rtl="0">
              <a:lnSpc>
                <a:spcPct val="90000"/>
              </a:lnSpc>
              <a:spcBef>
                <a:spcPts val="499"/>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499"/>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499"/>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499"/>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3840">
          <p15:clr>
            <a:srgbClr val="F26B43"/>
          </p15:clr>
        </p15:guide>
        <p15:guide id="2" orient="horz" pos="2160">
          <p15:clr>
            <a:srgbClr val="F26B43"/>
          </p15:clr>
        </p15:guide>
        <p15:guide id="3" orient="horz" pos="288">
          <p15:clr>
            <a:srgbClr val="F26B43"/>
          </p15:clr>
        </p15:guide>
        <p15:guide id="4" orient="horz" pos="4032">
          <p15:clr>
            <a:srgbClr val="F26B43"/>
          </p15:clr>
        </p15:guide>
        <p15:guide id="5" pos="480">
          <p15:clr>
            <a:srgbClr val="F26B43"/>
          </p15:clr>
        </p15:guide>
        <p15:guide id="6" pos="7200">
          <p15:clr>
            <a:srgbClr val="F26B43"/>
          </p15:clr>
        </p15:guide>
        <p15:guide id="7" pos="3385">
          <p15:clr>
            <a:srgbClr val="F26B43"/>
          </p15:clr>
        </p15:guide>
        <p15:guide id="8" pos="4272">
          <p15:clr>
            <a:srgbClr val="F26B43"/>
          </p15:clr>
        </p15:guide>
        <p15:guide id="9">
          <p15:clr>
            <a:srgbClr val="F26B43"/>
          </p15:clr>
        </p15:guide>
        <p15:guide id="10" pos="7680">
          <p15:clr>
            <a:srgbClr val="F26B43"/>
          </p15:clr>
        </p15:guide>
        <p15:guide id="11" orient="horz">
          <p15:clr>
            <a:srgbClr val="F26B43"/>
          </p15:clr>
        </p15:guide>
        <p15:guide id="12" orient="horz" pos="4320">
          <p15:clr>
            <a:srgbClr val="F26B43"/>
          </p15:clr>
        </p15:guide>
        <p15:guide id="13" pos="1008">
          <p15:clr>
            <a:srgbClr val="F26B43"/>
          </p15:clr>
        </p15:guide>
        <p15:guide id="14" pos="6600">
          <p15:clr>
            <a:srgbClr val="F26B43"/>
          </p15:clr>
        </p15:guide>
        <p15:guide id="15" orient="horz" pos="3528">
          <p15:clr>
            <a:srgbClr val="F26B43"/>
          </p15:clr>
        </p15:guide>
        <p15:guide id="16" orient="horz" pos="88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2" name="Rectangle 1">
            <a:extLst>
              <a:ext uri="{FF2B5EF4-FFF2-40B4-BE49-F238E27FC236}">
                <a16:creationId xmlns:a16="http://schemas.microsoft.com/office/drawing/2014/main" id="{85F20DC5-7B2D-5AE0-C350-9AF80A231A04}"/>
              </a:ext>
            </a:extLst>
          </p:cNvPr>
          <p:cNvSpPr/>
          <p:nvPr/>
        </p:nvSpPr>
        <p:spPr>
          <a:xfrm>
            <a:off x="6692067" y="2487561"/>
            <a:ext cx="1152812" cy="1524000"/>
          </a:xfrm>
          <a:prstGeom prst="rect">
            <a:avLst/>
          </a:prstGeom>
          <a:solidFill>
            <a:srgbClr val="9DCCC5">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775E0DC-6FDD-46E5-B156-6F929D3D9FD2}"/>
              </a:ext>
            </a:extLst>
          </p:cNvPr>
          <p:cNvSpPr/>
          <p:nvPr/>
        </p:nvSpPr>
        <p:spPr>
          <a:xfrm>
            <a:off x="4136946" y="2487561"/>
            <a:ext cx="1152812" cy="1524000"/>
          </a:xfrm>
          <a:prstGeom prst="rect">
            <a:avLst/>
          </a:prstGeom>
          <a:solidFill>
            <a:srgbClr val="9DCCC5">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Google Shape;114;p6"/>
          <p:cNvSpPr/>
          <p:nvPr/>
        </p:nvSpPr>
        <p:spPr>
          <a:xfrm>
            <a:off x="4136946" y="1178652"/>
            <a:ext cx="3707933" cy="4160941"/>
          </a:xfrm>
          <a:prstGeom prst="upDownArrow">
            <a:avLst>
              <a:gd name="adj1" fmla="val 40596"/>
              <a:gd name="adj2" fmla="val 33059"/>
            </a:avLst>
          </a:prstGeom>
          <a:solidFill>
            <a:schemeClr val="accent2"/>
          </a:solidFill>
          <a:ln w="76200" cap="flat" cmpd="sng">
            <a:solidFill>
              <a:schemeClr val="bg1"/>
            </a:solidFill>
            <a:prstDash val="solid"/>
            <a:round/>
            <a:headEnd type="none" w="sm" len="sm"/>
            <a:tailEnd type="none" w="sm" len="sm"/>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txBox="1"/>
          <p:nvPr/>
        </p:nvSpPr>
        <p:spPr>
          <a:xfrm>
            <a:off x="1120646" y="-49165"/>
            <a:ext cx="9886800" cy="6555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7000" dirty="0">
                <a:solidFill>
                  <a:schemeClr val="lt1"/>
                </a:solidFill>
                <a:latin typeface="Barlow"/>
                <a:ea typeface="Barlow"/>
                <a:cs typeface="Barlow"/>
                <a:sym typeface="Barlow"/>
              </a:rPr>
              <a:t>FORM</a:t>
            </a:r>
          </a:p>
          <a:p>
            <a:pPr marL="0" marR="0" lvl="0" indent="0" algn="ctr" rtl="0">
              <a:spcBef>
                <a:spcPts val="0"/>
              </a:spcBef>
              <a:spcAft>
                <a:spcPts val="0"/>
              </a:spcAft>
              <a:buNone/>
            </a:pPr>
            <a:endParaRPr sz="7000" dirty="0">
              <a:solidFill>
                <a:schemeClr val="lt1"/>
              </a:solidFill>
              <a:latin typeface="Barlow"/>
              <a:ea typeface="Barlow"/>
              <a:cs typeface="Barlow"/>
              <a:sym typeface="Barlow"/>
            </a:endParaRPr>
          </a:p>
          <a:p>
            <a:pPr marL="0" marR="0" lvl="0" indent="0" algn="ctr" rtl="0">
              <a:spcBef>
                <a:spcPts val="0"/>
              </a:spcBef>
              <a:spcAft>
                <a:spcPts val="0"/>
              </a:spcAft>
              <a:buNone/>
            </a:pPr>
            <a:r>
              <a:rPr lang="en-US" sz="14000" dirty="0">
                <a:solidFill>
                  <a:schemeClr val="lt2"/>
                </a:solidFill>
                <a:latin typeface="Barlow"/>
                <a:ea typeface="Barlow"/>
                <a:cs typeface="Barlow"/>
                <a:sym typeface="Barlow"/>
              </a:rPr>
              <a:t>D</a:t>
            </a:r>
            <a:r>
              <a:rPr lang="en-US" sz="14000" b="1" dirty="0">
                <a:solidFill>
                  <a:schemeClr val="tx2">
                    <a:lumMod val="10000"/>
                  </a:schemeClr>
                </a:solidFill>
                <a:latin typeface="Barlow"/>
                <a:ea typeface="Barlow"/>
                <a:cs typeface="Barlow"/>
                <a:sym typeface="Barlow"/>
              </a:rPr>
              <a:t>E</a:t>
            </a:r>
            <a:r>
              <a:rPr lang="en-US" sz="14000" dirty="0">
                <a:solidFill>
                  <a:schemeClr val="lt2"/>
                </a:solidFill>
                <a:latin typeface="Barlow"/>
                <a:ea typeface="Barlow"/>
                <a:cs typeface="Barlow"/>
                <a:sym typeface="Barlow"/>
              </a:rPr>
              <a:t>SI</a:t>
            </a:r>
            <a:r>
              <a:rPr lang="en-US" sz="14000" b="1" dirty="0">
                <a:solidFill>
                  <a:schemeClr val="tx2">
                    <a:lumMod val="10000"/>
                  </a:schemeClr>
                </a:solidFill>
                <a:latin typeface="Barlow"/>
                <a:ea typeface="Barlow"/>
                <a:cs typeface="Barlow"/>
                <a:sym typeface="Barlow"/>
              </a:rPr>
              <a:t>G</a:t>
            </a:r>
            <a:r>
              <a:rPr lang="en-US" sz="14000" dirty="0">
                <a:solidFill>
                  <a:schemeClr val="lt2"/>
                </a:solidFill>
                <a:latin typeface="Barlow"/>
                <a:ea typeface="Barlow"/>
                <a:cs typeface="Barlow"/>
                <a:sym typeface="Barlow"/>
              </a:rPr>
              <a:t>N</a:t>
            </a:r>
          </a:p>
          <a:p>
            <a:pPr marL="0" marR="0" lvl="0" indent="0" algn="ctr" rtl="0">
              <a:spcBef>
                <a:spcPts val="0"/>
              </a:spcBef>
              <a:spcAft>
                <a:spcPts val="0"/>
              </a:spcAft>
              <a:buNone/>
            </a:pPr>
            <a:endParaRPr lang="en-US" sz="7000" dirty="0">
              <a:solidFill>
                <a:schemeClr val="lt1"/>
              </a:solidFill>
              <a:latin typeface="Barlow"/>
              <a:ea typeface="Barlow"/>
              <a:cs typeface="Barlow"/>
              <a:sym typeface="Barlow"/>
            </a:endParaRPr>
          </a:p>
          <a:p>
            <a:pPr marL="0" marR="0" lvl="0" indent="0" algn="ctr" rtl="0">
              <a:spcBef>
                <a:spcPts val="0"/>
              </a:spcBef>
              <a:spcAft>
                <a:spcPts val="0"/>
              </a:spcAft>
              <a:buNone/>
            </a:pPr>
            <a:r>
              <a:rPr lang="en-US" sz="7000" dirty="0">
                <a:solidFill>
                  <a:schemeClr val="lt1"/>
                </a:solidFill>
                <a:latin typeface="Barlow"/>
                <a:ea typeface="Barlow"/>
                <a:cs typeface="Barlow"/>
                <a:sym typeface="Barlow"/>
              </a:rPr>
              <a:t>FUNCTION</a:t>
            </a:r>
            <a:endParaRPr sz="7000" dirty="0"/>
          </a:p>
        </p:txBody>
      </p:sp>
    </p:spTree>
    <p:extLst>
      <p:ext uri="{BB962C8B-B14F-4D97-AF65-F5344CB8AC3E}">
        <p14:creationId xmlns:p14="http://schemas.microsoft.com/office/powerpoint/2010/main" val="16770519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 letter&#10;&#10;Description automatically generated">
            <a:extLst>
              <a:ext uri="{FF2B5EF4-FFF2-40B4-BE49-F238E27FC236}">
                <a16:creationId xmlns:a16="http://schemas.microsoft.com/office/drawing/2014/main" id="{C4C5F316-4CB0-A89E-5A1B-0832D9350EE1}"/>
              </a:ext>
            </a:extLst>
          </p:cNvPr>
          <p:cNvPicPr>
            <a:picLocks noChangeAspect="1"/>
          </p:cNvPicPr>
          <p:nvPr/>
        </p:nvPicPr>
        <p:blipFill>
          <a:blip r:embed="rId2"/>
          <a:stretch>
            <a:fillRect/>
          </a:stretch>
        </p:blipFill>
        <p:spPr>
          <a:xfrm rot="16200000">
            <a:off x="1532237" y="-2806116"/>
            <a:ext cx="8884487" cy="13070038"/>
          </a:xfrm>
          <a:prstGeom prst="rect">
            <a:avLst/>
          </a:prstGeom>
        </p:spPr>
      </p:pic>
      <p:grpSp>
        <p:nvGrpSpPr>
          <p:cNvPr id="4" name="Group 3">
            <a:extLst>
              <a:ext uri="{FF2B5EF4-FFF2-40B4-BE49-F238E27FC236}">
                <a16:creationId xmlns:a16="http://schemas.microsoft.com/office/drawing/2014/main" id="{364FC04D-1FC4-B224-3777-8A99FB32E954}"/>
              </a:ext>
            </a:extLst>
          </p:cNvPr>
          <p:cNvGrpSpPr/>
          <p:nvPr/>
        </p:nvGrpSpPr>
        <p:grpSpPr>
          <a:xfrm>
            <a:off x="4356100" y="-713342"/>
            <a:ext cx="8153400" cy="8884487"/>
            <a:chOff x="4684179" y="114300"/>
            <a:chExt cx="5939732" cy="6629400"/>
          </a:xfrm>
        </p:grpSpPr>
        <p:pic>
          <p:nvPicPr>
            <p:cNvPr id="5" name="Picture 4">
              <a:extLst>
                <a:ext uri="{FF2B5EF4-FFF2-40B4-BE49-F238E27FC236}">
                  <a16:creationId xmlns:a16="http://schemas.microsoft.com/office/drawing/2014/main" id="{7B4105D0-C479-E834-7C3D-C3FE6876240A}"/>
                </a:ext>
              </a:extLst>
            </p:cNvPr>
            <p:cNvPicPr>
              <a:picLocks noChangeAspect="1"/>
            </p:cNvPicPr>
            <p:nvPr/>
          </p:nvPicPr>
          <p:blipFill rotWithShape="1">
            <a:blip r:embed="rId3"/>
            <a:srcRect b="52167"/>
            <a:stretch/>
          </p:blipFill>
          <p:spPr>
            <a:xfrm>
              <a:off x="4684180" y="114300"/>
              <a:ext cx="5939731" cy="6629400"/>
            </a:xfrm>
            <a:prstGeom prst="rect">
              <a:avLst/>
            </a:prstGeom>
          </p:spPr>
        </p:pic>
        <p:pic>
          <p:nvPicPr>
            <p:cNvPr id="6" name="Picture 5">
              <a:extLst>
                <a:ext uri="{FF2B5EF4-FFF2-40B4-BE49-F238E27FC236}">
                  <a16:creationId xmlns:a16="http://schemas.microsoft.com/office/drawing/2014/main" id="{62363DB9-E4C7-250C-412F-31EFE64F631B}"/>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Blur/>
                      </a14:imgEffect>
                    </a14:imgLayer>
                  </a14:imgProps>
                </a:ext>
              </a:extLst>
            </a:blip>
            <a:srcRect b="91379"/>
            <a:stretch/>
          </p:blipFill>
          <p:spPr>
            <a:xfrm>
              <a:off x="4684179" y="134750"/>
              <a:ext cx="5939731" cy="1194736"/>
            </a:xfrm>
            <a:prstGeom prst="rect">
              <a:avLst/>
            </a:prstGeom>
          </p:spPr>
        </p:pic>
      </p:grpSp>
    </p:spTree>
    <p:extLst>
      <p:ext uri="{BB962C8B-B14F-4D97-AF65-F5344CB8AC3E}">
        <p14:creationId xmlns:p14="http://schemas.microsoft.com/office/powerpoint/2010/main" val="34583798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DF77ACF0-2905-B06E-9F2A-5B25238F5E47}"/>
              </a:ext>
            </a:extLst>
          </p:cNvPr>
          <p:cNvGrpSpPr/>
          <p:nvPr/>
        </p:nvGrpSpPr>
        <p:grpSpPr>
          <a:xfrm>
            <a:off x="4684179" y="114300"/>
            <a:ext cx="5939732" cy="6629400"/>
            <a:chOff x="4684179" y="114300"/>
            <a:chExt cx="5939732" cy="6629400"/>
          </a:xfrm>
        </p:grpSpPr>
        <p:pic>
          <p:nvPicPr>
            <p:cNvPr id="5" name="Picture 4">
              <a:extLst>
                <a:ext uri="{FF2B5EF4-FFF2-40B4-BE49-F238E27FC236}">
                  <a16:creationId xmlns:a16="http://schemas.microsoft.com/office/drawing/2014/main" id="{627C101D-C81C-4FA6-8403-3ED2B99AF973}"/>
                </a:ext>
              </a:extLst>
            </p:cNvPr>
            <p:cNvPicPr>
              <a:picLocks noChangeAspect="1"/>
            </p:cNvPicPr>
            <p:nvPr/>
          </p:nvPicPr>
          <p:blipFill rotWithShape="1">
            <a:blip r:embed="rId2"/>
            <a:srcRect b="52167"/>
            <a:stretch/>
          </p:blipFill>
          <p:spPr>
            <a:xfrm>
              <a:off x="4684180" y="114300"/>
              <a:ext cx="5939731" cy="6629400"/>
            </a:xfrm>
            <a:prstGeom prst="rect">
              <a:avLst/>
            </a:prstGeom>
          </p:spPr>
        </p:pic>
        <p:pic>
          <p:nvPicPr>
            <p:cNvPr id="2" name="Picture 1">
              <a:extLst>
                <a:ext uri="{FF2B5EF4-FFF2-40B4-BE49-F238E27FC236}">
                  <a16:creationId xmlns:a16="http://schemas.microsoft.com/office/drawing/2014/main" id="{88718C59-FA09-8482-D68F-5B9C0DC13BDE}"/>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Lst>
            </a:blip>
            <a:srcRect b="91379"/>
            <a:stretch/>
          </p:blipFill>
          <p:spPr>
            <a:xfrm>
              <a:off x="4684179" y="134750"/>
              <a:ext cx="5939731" cy="1194736"/>
            </a:xfrm>
            <a:prstGeom prst="rect">
              <a:avLst/>
            </a:prstGeom>
          </p:spPr>
        </p:pic>
      </p:grpSp>
    </p:spTree>
    <p:extLst>
      <p:ext uri="{BB962C8B-B14F-4D97-AF65-F5344CB8AC3E}">
        <p14:creationId xmlns:p14="http://schemas.microsoft.com/office/powerpoint/2010/main" val="32107455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9"/>
          <p:cNvSpPr txBox="1"/>
          <p:nvPr/>
        </p:nvSpPr>
        <p:spPr>
          <a:xfrm>
            <a:off x="354330" y="217170"/>
            <a:ext cx="10104120" cy="28623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Barlow"/>
                <a:ea typeface="Barlow"/>
                <a:cs typeface="Barlow"/>
                <a:sym typeface="Barlow"/>
              </a:rPr>
              <a:t>TEXT FACE – Barlow</a:t>
            </a:r>
            <a:endParaRPr/>
          </a:p>
          <a:p>
            <a:pPr marL="0" marR="0" lvl="0" indent="0" algn="l" rtl="0">
              <a:spcBef>
                <a:spcPts val="0"/>
              </a:spcBef>
              <a:spcAft>
                <a:spcPts val="0"/>
              </a:spcAft>
              <a:buNone/>
            </a:pPr>
            <a:endParaRPr sz="1800">
              <a:solidFill>
                <a:schemeClr val="lt1"/>
              </a:solidFill>
              <a:latin typeface="Barlow"/>
              <a:ea typeface="Barlow"/>
              <a:cs typeface="Barlow"/>
              <a:sym typeface="Barlow"/>
            </a:endParaRPr>
          </a:p>
          <a:p>
            <a:pPr marL="0" marR="0" lvl="0" indent="0" algn="l" rtl="0">
              <a:spcBef>
                <a:spcPts val="0"/>
              </a:spcBef>
              <a:spcAft>
                <a:spcPts val="0"/>
              </a:spcAft>
              <a:buNone/>
            </a:pPr>
            <a:r>
              <a:rPr lang="en-US" sz="1800">
                <a:solidFill>
                  <a:schemeClr val="lt1"/>
                </a:solidFill>
                <a:latin typeface="Barlow"/>
                <a:ea typeface="Barlow"/>
                <a:cs typeface="Barlow"/>
                <a:sym typeface="Barlow"/>
              </a:rPr>
              <a:t>COLOR PALETTE HEX CODES</a:t>
            </a:r>
            <a:endParaRPr/>
          </a:p>
          <a:p>
            <a:pPr marL="0" marR="0" lvl="0" indent="0" algn="l" rtl="0">
              <a:spcBef>
                <a:spcPts val="0"/>
              </a:spcBef>
              <a:spcAft>
                <a:spcPts val="0"/>
              </a:spcAft>
              <a:buNone/>
            </a:pPr>
            <a:r>
              <a:rPr lang="en-US" sz="1800">
                <a:solidFill>
                  <a:schemeClr val="lt1"/>
                </a:solidFill>
                <a:latin typeface="Barlow"/>
                <a:ea typeface="Barlow"/>
                <a:cs typeface="Barlow"/>
                <a:sym typeface="Barlow"/>
              </a:rPr>
              <a:t>	Darkest - #0E313A</a:t>
            </a:r>
            <a:endParaRPr/>
          </a:p>
          <a:p>
            <a:pPr marL="0" marR="0" lvl="0" indent="0" algn="l" rtl="0">
              <a:spcBef>
                <a:spcPts val="0"/>
              </a:spcBef>
              <a:spcAft>
                <a:spcPts val="0"/>
              </a:spcAft>
              <a:buNone/>
            </a:pPr>
            <a:r>
              <a:rPr lang="en-US" sz="1800">
                <a:solidFill>
                  <a:schemeClr val="lt1"/>
                </a:solidFill>
                <a:latin typeface="Barlow"/>
                <a:ea typeface="Barlow"/>
                <a:cs typeface="Barlow"/>
                <a:sym typeface="Barlow"/>
              </a:rPr>
              <a:t>	Dark - #234F5B</a:t>
            </a:r>
            <a:endParaRPr/>
          </a:p>
          <a:p>
            <a:pPr marL="0" marR="0" lvl="0" indent="0" algn="l" rtl="0">
              <a:spcBef>
                <a:spcPts val="0"/>
              </a:spcBef>
              <a:spcAft>
                <a:spcPts val="0"/>
              </a:spcAft>
              <a:buNone/>
            </a:pPr>
            <a:r>
              <a:rPr lang="en-US" sz="1800">
                <a:solidFill>
                  <a:schemeClr val="lt1"/>
                </a:solidFill>
                <a:latin typeface="Barlow"/>
                <a:ea typeface="Barlow"/>
                <a:cs typeface="Barlow"/>
                <a:sym typeface="Barlow"/>
              </a:rPr>
              <a:t>	Medium - #3A707F</a:t>
            </a:r>
            <a:endParaRPr/>
          </a:p>
          <a:p>
            <a:pPr marL="0" marR="0" lvl="0" indent="0" algn="l" rtl="0">
              <a:spcBef>
                <a:spcPts val="0"/>
              </a:spcBef>
              <a:spcAft>
                <a:spcPts val="0"/>
              </a:spcAft>
              <a:buNone/>
            </a:pPr>
            <a:r>
              <a:rPr lang="en-US" sz="1800">
                <a:solidFill>
                  <a:schemeClr val="lt1"/>
                </a:solidFill>
                <a:latin typeface="Barlow"/>
                <a:ea typeface="Barlow"/>
                <a:cs typeface="Barlow"/>
                <a:sym typeface="Barlow"/>
              </a:rPr>
              <a:t>	Light - #9ECCC6</a:t>
            </a:r>
            <a:endParaRPr/>
          </a:p>
          <a:p>
            <a:pPr marL="0" marR="0" lvl="0" indent="0" algn="l" rtl="0">
              <a:spcBef>
                <a:spcPts val="0"/>
              </a:spcBef>
              <a:spcAft>
                <a:spcPts val="0"/>
              </a:spcAft>
              <a:buNone/>
            </a:pPr>
            <a:r>
              <a:rPr lang="en-US" sz="1800">
                <a:solidFill>
                  <a:schemeClr val="lt1"/>
                </a:solidFill>
                <a:latin typeface="Barlow"/>
                <a:ea typeface="Barlow"/>
                <a:cs typeface="Barlow"/>
                <a:sym typeface="Barlow"/>
              </a:rPr>
              <a:t>	Lightest - #CFE5E2</a:t>
            </a:r>
            <a:endParaRPr/>
          </a:p>
          <a:p>
            <a:pPr marL="0" marR="0" lvl="0" indent="0" algn="l" rtl="0">
              <a:spcBef>
                <a:spcPts val="0"/>
              </a:spcBef>
              <a:spcAft>
                <a:spcPts val="0"/>
              </a:spcAft>
              <a:buNone/>
            </a:pPr>
            <a:r>
              <a:rPr lang="en-US" sz="1800">
                <a:solidFill>
                  <a:schemeClr val="lt1"/>
                </a:solidFill>
                <a:latin typeface="Barlow"/>
                <a:ea typeface="Barlow"/>
                <a:cs typeface="Barlow"/>
                <a:sym typeface="Barlow"/>
              </a:rPr>
              <a:t>	Pink - #FF9E80</a:t>
            </a:r>
            <a:endParaRPr/>
          </a:p>
          <a:p>
            <a:pPr marL="0" marR="0" lvl="0" indent="0" algn="l" rtl="0">
              <a:spcBef>
                <a:spcPts val="0"/>
              </a:spcBef>
              <a:spcAft>
                <a:spcPts val="0"/>
              </a:spcAft>
              <a:buNone/>
            </a:pPr>
            <a:r>
              <a:rPr lang="en-US" sz="1800">
                <a:solidFill>
                  <a:schemeClr val="lt1"/>
                </a:solidFill>
                <a:latin typeface="Barlow"/>
                <a:ea typeface="Barlow"/>
                <a:cs typeface="Barlow"/>
                <a:sym typeface="Barlow"/>
              </a:rPr>
              <a:t>	Red - #F75848</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D1C661-53D2-4D1B-9D7C-61B27A68215E}"/>
              </a:ext>
            </a:extLst>
          </p:cNvPr>
          <p:cNvPicPr>
            <a:picLocks noChangeAspect="1"/>
          </p:cNvPicPr>
          <p:nvPr/>
        </p:nvPicPr>
        <p:blipFill>
          <a:blip r:embed="rId3"/>
          <a:stretch>
            <a:fillRect/>
          </a:stretch>
        </p:blipFill>
        <p:spPr>
          <a:xfrm>
            <a:off x="-708380" y="0"/>
            <a:ext cx="15117520" cy="6858000"/>
          </a:xfrm>
          <a:prstGeom prst="rect">
            <a:avLst/>
          </a:prstGeom>
        </p:spPr>
      </p:pic>
      <p:sp>
        <p:nvSpPr>
          <p:cNvPr id="5" name="TextBox 4">
            <a:extLst>
              <a:ext uri="{FF2B5EF4-FFF2-40B4-BE49-F238E27FC236}">
                <a16:creationId xmlns:a16="http://schemas.microsoft.com/office/drawing/2014/main" id="{32E4B84A-C27F-42EF-B80D-34A157FF2C16}"/>
              </a:ext>
            </a:extLst>
          </p:cNvPr>
          <p:cNvSpPr txBox="1"/>
          <p:nvPr/>
        </p:nvSpPr>
        <p:spPr>
          <a:xfrm>
            <a:off x="-708380" y="6457890"/>
            <a:ext cx="6126480" cy="400110"/>
          </a:xfrm>
          <a:prstGeom prst="rect">
            <a:avLst/>
          </a:prstGeom>
          <a:noFill/>
        </p:spPr>
        <p:txBody>
          <a:bodyPr wrap="square">
            <a:spAutoFit/>
          </a:bodyPr>
          <a:lstStyle/>
          <a:p>
            <a:r>
              <a:rPr lang="en-US" sz="1000" dirty="0">
                <a:solidFill>
                  <a:schemeClr val="bg1">
                    <a:lumMod val="75000"/>
                  </a:schemeClr>
                </a:solidFill>
              </a:rPr>
              <a:t>By Michelangelo - See below., Public Domain, https://commons.wikimedia.org/w/index.php?curid=71427942</a:t>
            </a:r>
          </a:p>
        </p:txBody>
      </p:sp>
    </p:spTree>
    <p:extLst>
      <p:ext uri="{BB962C8B-B14F-4D97-AF65-F5344CB8AC3E}">
        <p14:creationId xmlns:p14="http://schemas.microsoft.com/office/powerpoint/2010/main" val="1977827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lack pencil fence with one yellow pencil under a lightbulb">
            <a:extLst>
              <a:ext uri="{FF2B5EF4-FFF2-40B4-BE49-F238E27FC236}">
                <a16:creationId xmlns:a16="http://schemas.microsoft.com/office/drawing/2014/main" id="{CCCE0F54-6474-430B-9F95-C5BC40126663}"/>
              </a:ext>
            </a:extLst>
          </p:cNvPr>
          <p:cNvPicPr>
            <a:picLocks noChangeAspect="1"/>
          </p:cNvPicPr>
          <p:nvPr/>
        </p:nvPicPr>
        <p:blipFill>
          <a:blip r:embed="rId3"/>
          <a:stretch>
            <a:fillRect/>
          </a:stretch>
        </p:blipFill>
        <p:spPr>
          <a:xfrm>
            <a:off x="-51435" y="-190398"/>
            <a:ext cx="12294869" cy="7377525"/>
          </a:xfrm>
          <a:prstGeom prst="rect">
            <a:avLst/>
          </a:prstGeom>
        </p:spPr>
      </p:pic>
    </p:spTree>
    <p:extLst>
      <p:ext uri="{BB962C8B-B14F-4D97-AF65-F5344CB8AC3E}">
        <p14:creationId xmlns:p14="http://schemas.microsoft.com/office/powerpoint/2010/main" val="281332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5"/>
          <p:cNvSpPr txBox="1"/>
          <p:nvPr/>
        </p:nvSpPr>
        <p:spPr>
          <a:xfrm>
            <a:off x="2677739" y="1167199"/>
            <a:ext cx="6835127" cy="4524275"/>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600" dirty="0">
                <a:solidFill>
                  <a:srgbClr val="FFFFFF"/>
                </a:solidFill>
                <a:latin typeface="Barlow"/>
                <a:ea typeface="Barlow"/>
                <a:cs typeface="Barlow"/>
                <a:sym typeface="Barlow"/>
              </a:rPr>
              <a:t>“I found that the great majority of the men of science […] protested that </a:t>
            </a:r>
            <a:r>
              <a:rPr lang="en-US" sz="3600" b="1" dirty="0">
                <a:solidFill>
                  <a:schemeClr val="accent4">
                    <a:lumMod val="60000"/>
                    <a:lumOff val="40000"/>
                  </a:schemeClr>
                </a:solidFill>
                <a:latin typeface="Barlow"/>
                <a:ea typeface="Barlow"/>
                <a:cs typeface="Barlow"/>
                <a:sym typeface="Barlow"/>
              </a:rPr>
              <a:t>mental imagery was unknown </a:t>
            </a:r>
            <a:r>
              <a:rPr lang="en-US" sz="3600" dirty="0">
                <a:solidFill>
                  <a:srgbClr val="FFFFFF"/>
                </a:solidFill>
                <a:latin typeface="Barlow"/>
                <a:ea typeface="Barlow"/>
                <a:cs typeface="Barlow"/>
                <a:sym typeface="Barlow"/>
              </a:rPr>
              <a:t>to them […] they had no more notion of its true nature than a color-blind man who has not discerned his defect...” </a:t>
            </a:r>
            <a:endParaRPr dirty="0"/>
          </a:p>
          <a:p>
            <a:pPr marL="0" marR="0" lvl="0" indent="0" algn="l" rtl="0">
              <a:spcBef>
                <a:spcPts val="0"/>
              </a:spcBef>
              <a:spcAft>
                <a:spcPts val="0"/>
              </a:spcAft>
              <a:buNone/>
            </a:pPr>
            <a:endParaRPr sz="1800" dirty="0">
              <a:solidFill>
                <a:srgbClr val="FFFFFF"/>
              </a:solidFill>
              <a:latin typeface="Barlow"/>
              <a:ea typeface="Barlow"/>
              <a:cs typeface="Barlow"/>
              <a:sym typeface="Barlow"/>
            </a:endParaRPr>
          </a:p>
          <a:p>
            <a:pPr marL="0" marR="0" lvl="0" indent="0" algn="l" rtl="0">
              <a:spcBef>
                <a:spcPts val="0"/>
              </a:spcBef>
              <a:spcAft>
                <a:spcPts val="0"/>
              </a:spcAft>
              <a:buNone/>
            </a:pPr>
            <a:r>
              <a:rPr lang="en-US" sz="1800" dirty="0">
                <a:solidFill>
                  <a:srgbClr val="FFFFFF"/>
                </a:solidFill>
                <a:latin typeface="Barlow"/>
                <a:ea typeface="Barlow"/>
                <a:cs typeface="Barlow"/>
                <a:sym typeface="Barlow"/>
              </a:rPr>
              <a:t>— Francis Galton, </a:t>
            </a:r>
            <a:r>
              <a:rPr lang="en-US" sz="1800" i="1" dirty="0">
                <a:solidFill>
                  <a:srgbClr val="FFFFFF"/>
                </a:solidFill>
                <a:latin typeface="Barlow"/>
                <a:ea typeface="Barlow"/>
                <a:cs typeface="Barlow"/>
                <a:sym typeface="Barlow"/>
              </a:rPr>
              <a:t>Statistics of Mental Imagery. </a:t>
            </a:r>
            <a:endParaRPr sz="1800" i="1" dirty="0">
              <a:solidFill>
                <a:srgbClr val="FFFFFF"/>
              </a:solidFill>
              <a:latin typeface="Barlow"/>
              <a:ea typeface="Barlow"/>
              <a:cs typeface="Barlow"/>
              <a:sym typeface="Barlow"/>
            </a:endParaRPr>
          </a:p>
        </p:txBody>
      </p:sp>
      <p:sp>
        <p:nvSpPr>
          <p:cNvPr id="3" name="TextBox 2">
            <a:extLst>
              <a:ext uri="{FF2B5EF4-FFF2-40B4-BE49-F238E27FC236}">
                <a16:creationId xmlns:a16="http://schemas.microsoft.com/office/drawing/2014/main" id="{F745D8B0-9C8B-4FF8-FD74-63DB4B53358B}"/>
              </a:ext>
            </a:extLst>
          </p:cNvPr>
          <p:cNvSpPr txBox="1"/>
          <p:nvPr/>
        </p:nvSpPr>
        <p:spPr>
          <a:xfrm>
            <a:off x="2677739" y="5829974"/>
            <a:ext cx="6094070" cy="523220"/>
          </a:xfrm>
          <a:prstGeom prst="rect">
            <a:avLst/>
          </a:prstGeom>
          <a:noFill/>
        </p:spPr>
        <p:txBody>
          <a:bodyPr wrap="square">
            <a:spAutoFit/>
          </a:bodyPr>
          <a:lstStyle/>
          <a:p>
            <a:r>
              <a:rPr lang="en-US" sz="1400" dirty="0">
                <a:solidFill>
                  <a:srgbClr val="FFFFFF"/>
                </a:solidFill>
                <a:latin typeface="Barlow"/>
                <a:ea typeface="Barlow"/>
                <a:cs typeface="Barlow"/>
                <a:sym typeface="Barlow"/>
              </a:rPr>
              <a:t>Mind: A Quarterly Review of Psychology and Philosophy | 1880 | https://psychclassics.yorku.ca/Galton/imagery.htm</a:t>
            </a:r>
            <a:endParaRPr lang="en-US" dirty="0"/>
          </a:p>
        </p:txBody>
      </p:sp>
    </p:spTree>
    <p:extLst>
      <p:ext uri="{BB962C8B-B14F-4D97-AF65-F5344CB8AC3E}">
        <p14:creationId xmlns:p14="http://schemas.microsoft.com/office/powerpoint/2010/main" val="1675004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5"/>
          <p:cNvSpPr txBox="1"/>
          <p:nvPr/>
        </p:nvSpPr>
        <p:spPr>
          <a:xfrm>
            <a:off x="2679134" y="1429405"/>
            <a:ext cx="7440225" cy="4001055"/>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600" dirty="0">
                <a:solidFill>
                  <a:srgbClr val="FFFFFF"/>
                </a:solidFill>
                <a:latin typeface="Barlow"/>
                <a:ea typeface="Barlow"/>
                <a:cs typeface="Barlow"/>
                <a:sym typeface="Barlow"/>
              </a:rPr>
              <a:t>“All scientific knowledge we have in this world [...] is as an island in the </a:t>
            </a:r>
            <a:r>
              <a:rPr lang="en-US" sz="3600" b="1" dirty="0">
                <a:solidFill>
                  <a:schemeClr val="accent4">
                    <a:lumMod val="60000"/>
                    <a:lumOff val="40000"/>
                  </a:schemeClr>
                </a:solidFill>
                <a:latin typeface="Barlow"/>
                <a:ea typeface="Barlow"/>
                <a:cs typeface="Barlow"/>
                <a:sym typeface="Barlow"/>
              </a:rPr>
              <a:t>sea of mystery</a:t>
            </a:r>
            <a:r>
              <a:rPr lang="en-US" sz="3600" dirty="0">
                <a:solidFill>
                  <a:srgbClr val="FFFFFF"/>
                </a:solidFill>
                <a:latin typeface="Barlow"/>
                <a:ea typeface="Barlow"/>
                <a:cs typeface="Barlow"/>
                <a:sym typeface="Barlow"/>
              </a:rPr>
              <a:t>.”</a:t>
            </a:r>
            <a:r>
              <a:rPr lang="en-US" sz="3600" baseline="30000" dirty="0">
                <a:solidFill>
                  <a:srgbClr val="FFFFFF"/>
                </a:solidFill>
                <a:latin typeface="Barlow"/>
                <a:ea typeface="Barlow"/>
                <a:cs typeface="Barlow"/>
                <a:sym typeface="Barlow"/>
              </a:rPr>
              <a:t>1 </a:t>
            </a:r>
            <a:r>
              <a:rPr lang="en-US" sz="3600" dirty="0">
                <a:solidFill>
                  <a:srgbClr val="FFFFFF"/>
                </a:solidFill>
                <a:latin typeface="Barlow"/>
                <a:ea typeface="Barlow"/>
                <a:cs typeface="Barlow"/>
                <a:sym typeface="Barlow"/>
              </a:rPr>
              <a:t>”The larger the </a:t>
            </a:r>
            <a:r>
              <a:rPr lang="en-US" sz="3600" b="1" dirty="0">
                <a:solidFill>
                  <a:schemeClr val="accent4">
                    <a:lumMod val="60000"/>
                    <a:lumOff val="40000"/>
                  </a:schemeClr>
                </a:solidFill>
                <a:latin typeface="Barlow"/>
                <a:ea typeface="Barlow"/>
                <a:cs typeface="Barlow"/>
                <a:sym typeface="Barlow"/>
              </a:rPr>
              <a:t>island of knowledge</a:t>
            </a:r>
            <a:r>
              <a:rPr lang="en-US" sz="3600" dirty="0">
                <a:solidFill>
                  <a:srgbClr val="FFFFFF"/>
                </a:solidFill>
                <a:latin typeface="Barlow"/>
                <a:ea typeface="Barlow"/>
                <a:cs typeface="Barlow"/>
                <a:sym typeface="Barlow"/>
              </a:rPr>
              <a:t>, the longer the </a:t>
            </a:r>
            <a:r>
              <a:rPr lang="en-US" sz="3600" b="1" dirty="0">
                <a:solidFill>
                  <a:schemeClr val="accent4">
                    <a:lumMod val="60000"/>
                    <a:lumOff val="40000"/>
                  </a:schemeClr>
                </a:solidFill>
                <a:latin typeface="Barlow"/>
                <a:ea typeface="Barlow"/>
                <a:cs typeface="Barlow"/>
                <a:sym typeface="Barlow"/>
              </a:rPr>
              <a:t>shoreline of wonder</a:t>
            </a:r>
            <a:r>
              <a:rPr lang="en-US" sz="3600" dirty="0">
                <a:solidFill>
                  <a:srgbClr val="FFFFFF"/>
                </a:solidFill>
                <a:latin typeface="Barlow"/>
                <a:ea typeface="Barlow"/>
                <a:cs typeface="Barlow"/>
                <a:sym typeface="Barlow"/>
              </a:rPr>
              <a:t>”</a:t>
            </a:r>
            <a:r>
              <a:rPr lang="en-US" sz="3600" baseline="30000" dirty="0">
                <a:solidFill>
                  <a:srgbClr val="FFFFFF"/>
                </a:solidFill>
                <a:latin typeface="Barlow"/>
                <a:ea typeface="Barlow"/>
                <a:cs typeface="Barlow"/>
                <a:sym typeface="Barlow"/>
              </a:rPr>
              <a:t>2 </a:t>
            </a:r>
            <a:endParaRPr baseline="30000" dirty="0"/>
          </a:p>
          <a:p>
            <a:pPr marL="0" marR="0" lvl="0" indent="0" algn="l" rtl="0">
              <a:spcBef>
                <a:spcPts val="0"/>
              </a:spcBef>
              <a:spcAft>
                <a:spcPts val="0"/>
              </a:spcAft>
              <a:buNone/>
            </a:pPr>
            <a:endParaRPr sz="1800" dirty="0">
              <a:solidFill>
                <a:srgbClr val="FFFFFF"/>
              </a:solidFill>
              <a:latin typeface="Barlow"/>
              <a:ea typeface="Barlow"/>
              <a:cs typeface="Barlow"/>
              <a:sym typeface="Barlow"/>
            </a:endParaRPr>
          </a:p>
          <a:p>
            <a:pPr marL="0" marR="0" lvl="0" indent="0" algn="l" rtl="0">
              <a:spcBef>
                <a:spcPts val="0"/>
              </a:spcBef>
              <a:spcAft>
                <a:spcPts val="0"/>
              </a:spcAft>
              <a:buNone/>
            </a:pPr>
            <a:r>
              <a:rPr lang="en-US" dirty="0">
                <a:solidFill>
                  <a:srgbClr val="FFFFFF"/>
                </a:solidFill>
                <a:latin typeface="Barlow"/>
                <a:ea typeface="Barlow"/>
                <a:cs typeface="Barlow"/>
                <a:sym typeface="Barlow"/>
              </a:rPr>
              <a:t>— 1. Chet </a:t>
            </a:r>
            <a:r>
              <a:rPr lang="en-US" dirty="0" err="1">
                <a:solidFill>
                  <a:srgbClr val="FFFFFF"/>
                </a:solidFill>
                <a:latin typeface="Barlow"/>
                <a:ea typeface="Barlow"/>
                <a:cs typeface="Barlow"/>
                <a:sym typeface="Barlow"/>
              </a:rPr>
              <a:t>Raymo</a:t>
            </a:r>
            <a:r>
              <a:rPr lang="en-US" dirty="0">
                <a:solidFill>
                  <a:srgbClr val="FFFFFF"/>
                </a:solidFill>
                <a:latin typeface="Barlow"/>
                <a:ea typeface="Barlow"/>
                <a:cs typeface="Barlow"/>
                <a:sym typeface="Barlow"/>
              </a:rPr>
              <a:t>, </a:t>
            </a:r>
            <a:r>
              <a:rPr lang="en-US" i="1" dirty="0">
                <a:solidFill>
                  <a:srgbClr val="FFFFFF"/>
                </a:solidFill>
                <a:latin typeface="Barlow"/>
                <a:ea typeface="Barlow"/>
                <a:cs typeface="Barlow"/>
                <a:sym typeface="Barlow"/>
              </a:rPr>
              <a:t>Skeptics and True Believers: The Exhilarating Connection between Science and Religion. </a:t>
            </a:r>
          </a:p>
          <a:p>
            <a:r>
              <a:rPr lang="en-US" dirty="0">
                <a:solidFill>
                  <a:srgbClr val="FFFFFF"/>
                </a:solidFill>
                <a:latin typeface="Barlow"/>
                <a:ea typeface="Barlow"/>
                <a:cs typeface="Barlow"/>
                <a:sym typeface="Barlow"/>
              </a:rPr>
              <a:t>— 2. Ralph W. Sockman cf. Alberto </a:t>
            </a:r>
            <a:r>
              <a:rPr lang="en-US" dirty="0" err="1">
                <a:solidFill>
                  <a:srgbClr val="FFFFFF"/>
                </a:solidFill>
                <a:latin typeface="Barlow"/>
                <a:ea typeface="Barlow"/>
                <a:cs typeface="Barlow"/>
                <a:sym typeface="Barlow"/>
              </a:rPr>
              <a:t>Cairo,</a:t>
            </a:r>
            <a:r>
              <a:rPr lang="en-US" i="1" dirty="0" err="1">
                <a:solidFill>
                  <a:srgbClr val="FFFFFF"/>
                </a:solidFill>
                <a:latin typeface="Barlow"/>
                <a:ea typeface="Barlow"/>
                <a:cs typeface="Barlow"/>
                <a:sym typeface="Barlow"/>
              </a:rPr>
              <a:t>The</a:t>
            </a:r>
            <a:r>
              <a:rPr lang="en-US" i="1" dirty="0">
                <a:solidFill>
                  <a:srgbClr val="FFFFFF"/>
                </a:solidFill>
                <a:latin typeface="Barlow"/>
                <a:ea typeface="Barlow"/>
                <a:cs typeface="Barlow"/>
                <a:sym typeface="Barlow"/>
              </a:rPr>
              <a:t> Truthful Art: Data, Charts, and Maps for Communication</a:t>
            </a:r>
          </a:p>
        </p:txBody>
      </p:sp>
    </p:spTree>
    <p:extLst>
      <p:ext uri="{BB962C8B-B14F-4D97-AF65-F5344CB8AC3E}">
        <p14:creationId xmlns:p14="http://schemas.microsoft.com/office/powerpoint/2010/main" val="1666850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erial view of beach and trees">
            <a:extLst>
              <a:ext uri="{FF2B5EF4-FFF2-40B4-BE49-F238E27FC236}">
                <a16:creationId xmlns:a16="http://schemas.microsoft.com/office/drawing/2014/main" id="{C4F233F2-04C6-CAB3-7CED-38DA13FF1351}"/>
              </a:ext>
            </a:extLst>
          </p:cNvPr>
          <p:cNvPicPr>
            <a:picLocks noChangeAspect="1"/>
          </p:cNvPicPr>
          <p:nvPr/>
        </p:nvPicPr>
        <p:blipFill>
          <a:blip r:embed="rId2"/>
          <a:stretch>
            <a:fillRect/>
          </a:stretch>
        </p:blipFill>
        <p:spPr>
          <a:xfrm>
            <a:off x="0" y="5952"/>
            <a:ext cx="12202604" cy="6852047"/>
          </a:xfrm>
          <a:prstGeom prst="rect">
            <a:avLst/>
          </a:prstGeom>
        </p:spPr>
      </p:pic>
      <p:sp>
        <p:nvSpPr>
          <p:cNvPr id="4" name="Rectangle 3">
            <a:extLst>
              <a:ext uri="{FF2B5EF4-FFF2-40B4-BE49-F238E27FC236}">
                <a16:creationId xmlns:a16="http://schemas.microsoft.com/office/drawing/2014/main" id="{35C817ED-372E-4F7B-97AE-FE5E015BD69A}"/>
              </a:ext>
            </a:extLst>
          </p:cNvPr>
          <p:cNvSpPr/>
          <p:nvPr/>
        </p:nvSpPr>
        <p:spPr>
          <a:xfrm rot="16819564">
            <a:off x="3030174" y="2967335"/>
            <a:ext cx="5724644" cy="923330"/>
          </a:xfrm>
          <a:prstGeom prst="rect">
            <a:avLst/>
          </a:prstGeom>
          <a:noFill/>
        </p:spPr>
        <p:txBody>
          <a:bodyPr wrap="none" lIns="91440" tIns="45720" rIns="91440" bIns="45720">
            <a:prstTxWarp prst="textArchUp">
              <a:avLst/>
            </a:prstTxWarp>
            <a:spAutoFit/>
          </a:bodyPr>
          <a:lstStyle/>
          <a:p>
            <a:pPr algn="ctr"/>
            <a:r>
              <a:rPr lang="en-US" sz="2000" b="1" cap="none" spc="0" dirty="0">
                <a:ln w="0"/>
                <a:solidFill>
                  <a:schemeClr val="accent5">
                    <a:lumMod val="75000"/>
                    <a:lumOff val="25000"/>
                  </a:schemeClr>
                </a:solidFill>
                <a:latin typeface="Barlow" panose="00000500000000000000" pitchFamily="2" charset="0"/>
              </a:rPr>
              <a:t>Shoreline of Wonder</a:t>
            </a:r>
          </a:p>
        </p:txBody>
      </p:sp>
      <p:sp>
        <p:nvSpPr>
          <p:cNvPr id="5" name="Freeform: Shape 4">
            <a:extLst>
              <a:ext uri="{FF2B5EF4-FFF2-40B4-BE49-F238E27FC236}">
                <a16:creationId xmlns:a16="http://schemas.microsoft.com/office/drawing/2014/main" id="{E5F56C99-5667-423C-83F8-5EF2670FFC9C}"/>
              </a:ext>
            </a:extLst>
          </p:cNvPr>
          <p:cNvSpPr/>
          <p:nvPr/>
        </p:nvSpPr>
        <p:spPr>
          <a:xfrm flipH="1">
            <a:off x="5342322" y="0"/>
            <a:ext cx="1423718" cy="6966700"/>
          </a:xfrm>
          <a:custGeom>
            <a:avLst/>
            <a:gdLst>
              <a:gd name="connsiteX0" fmla="*/ 0 w 1423718"/>
              <a:gd name="connsiteY0" fmla="*/ 0 h 6595110"/>
              <a:gd name="connsiteX1" fmla="*/ 514350 w 1423718"/>
              <a:gd name="connsiteY1" fmla="*/ 1165860 h 6595110"/>
              <a:gd name="connsiteX2" fmla="*/ 1085850 w 1423718"/>
              <a:gd name="connsiteY2" fmla="*/ 2937510 h 6595110"/>
              <a:gd name="connsiteX3" fmla="*/ 1405890 w 1423718"/>
              <a:gd name="connsiteY3" fmla="*/ 4720590 h 6595110"/>
              <a:gd name="connsiteX4" fmla="*/ 1348740 w 1423718"/>
              <a:gd name="connsiteY4" fmla="*/ 5726430 h 6595110"/>
              <a:gd name="connsiteX5" fmla="*/ 1062990 w 1423718"/>
              <a:gd name="connsiteY5" fmla="*/ 6595110 h 659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718" h="6595110">
                <a:moveTo>
                  <a:pt x="0" y="0"/>
                </a:moveTo>
                <a:cubicBezTo>
                  <a:pt x="166687" y="338137"/>
                  <a:pt x="333375" y="676275"/>
                  <a:pt x="514350" y="1165860"/>
                </a:cubicBezTo>
                <a:cubicBezTo>
                  <a:pt x="695325" y="1655445"/>
                  <a:pt x="937260" y="2345055"/>
                  <a:pt x="1085850" y="2937510"/>
                </a:cubicBezTo>
                <a:cubicBezTo>
                  <a:pt x="1234440" y="3529965"/>
                  <a:pt x="1362075" y="4255770"/>
                  <a:pt x="1405890" y="4720590"/>
                </a:cubicBezTo>
                <a:cubicBezTo>
                  <a:pt x="1449705" y="5185410"/>
                  <a:pt x="1405890" y="5414010"/>
                  <a:pt x="1348740" y="5726430"/>
                </a:cubicBezTo>
                <a:cubicBezTo>
                  <a:pt x="1291590" y="6038850"/>
                  <a:pt x="1177290" y="6316980"/>
                  <a:pt x="1062990" y="6595110"/>
                </a:cubicBezTo>
              </a:path>
            </a:pathLst>
          </a:custGeom>
          <a:noFill/>
          <a:ln w="57150">
            <a:solidFill>
              <a:schemeClr val="bg2">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262;p7">
            <a:extLst>
              <a:ext uri="{FF2B5EF4-FFF2-40B4-BE49-F238E27FC236}">
                <a16:creationId xmlns:a16="http://schemas.microsoft.com/office/drawing/2014/main" id="{047E7BD0-1E1E-4B54-B8EE-F2D38FDFF5D1}"/>
              </a:ext>
            </a:extLst>
          </p:cNvPr>
          <p:cNvSpPr txBox="1"/>
          <p:nvPr/>
        </p:nvSpPr>
        <p:spPr>
          <a:xfrm>
            <a:off x="8417911" y="3006658"/>
            <a:ext cx="2756418" cy="1464186"/>
          </a:xfrm>
          <a:prstGeom prst="roundRect">
            <a:avLst/>
          </a:prstGeom>
          <a:solidFill>
            <a:schemeClr val="tx2">
              <a:lumMod val="10000"/>
              <a:alpha val="50196"/>
            </a:schemeClr>
          </a:solidFill>
          <a:ln>
            <a:noFill/>
          </a:ln>
          <a:effectLst>
            <a:outerShdw blurRad="50800" dist="38100" dir="2700000" algn="tl" rotWithShape="0">
              <a:prstClr val="black">
                <a:alpha val="40000"/>
              </a:prst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bg1"/>
                </a:solidFill>
                <a:latin typeface="Barlow"/>
                <a:ea typeface="Calibri"/>
                <a:cs typeface="Calibri"/>
                <a:sym typeface="Barlow"/>
              </a:rPr>
              <a:t>Sea of </a:t>
            </a:r>
          </a:p>
          <a:p>
            <a:pPr marL="0" marR="0" lvl="0" indent="0" algn="l" rtl="0">
              <a:spcBef>
                <a:spcPts val="0"/>
              </a:spcBef>
              <a:spcAft>
                <a:spcPts val="0"/>
              </a:spcAft>
              <a:buNone/>
            </a:pPr>
            <a:r>
              <a:rPr lang="en-US" sz="4000" b="1" dirty="0">
                <a:solidFill>
                  <a:schemeClr val="bg1"/>
                </a:solidFill>
                <a:latin typeface="Barlow"/>
                <a:ea typeface="Calibri"/>
                <a:cs typeface="Calibri"/>
                <a:sym typeface="Barlow"/>
              </a:rPr>
              <a:t>Mysteries</a:t>
            </a:r>
            <a:endParaRPr sz="4000" b="1" dirty="0">
              <a:solidFill>
                <a:schemeClr val="bg1"/>
              </a:solidFill>
              <a:latin typeface="Calibri"/>
              <a:ea typeface="Calibri"/>
              <a:cs typeface="Calibri"/>
              <a:sym typeface="Calibri"/>
            </a:endParaRPr>
          </a:p>
        </p:txBody>
      </p:sp>
      <p:sp>
        <p:nvSpPr>
          <p:cNvPr id="7" name="Google Shape;262;p7">
            <a:extLst>
              <a:ext uri="{FF2B5EF4-FFF2-40B4-BE49-F238E27FC236}">
                <a16:creationId xmlns:a16="http://schemas.microsoft.com/office/drawing/2014/main" id="{BCEDF00C-ABC9-4765-BB02-AAF487EE2BEA}"/>
              </a:ext>
            </a:extLst>
          </p:cNvPr>
          <p:cNvSpPr txBox="1"/>
          <p:nvPr/>
        </p:nvSpPr>
        <p:spPr>
          <a:xfrm>
            <a:off x="505806" y="3006658"/>
            <a:ext cx="3085316" cy="1464186"/>
          </a:xfrm>
          <a:prstGeom prst="roundRect">
            <a:avLst/>
          </a:prstGeom>
          <a:solidFill>
            <a:srgbClr val="627231">
              <a:alpha val="50196"/>
            </a:srgbClr>
          </a:solidFill>
          <a:ln>
            <a:noFill/>
          </a:ln>
          <a:effectLst>
            <a:outerShdw blurRad="50800" dist="38100" dir="2700000" algn="tl" rotWithShape="0">
              <a:prstClr val="black">
                <a:alpha val="40000"/>
              </a:prst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bg1"/>
                </a:solidFill>
                <a:latin typeface="Barlow"/>
                <a:ea typeface="Calibri"/>
                <a:cs typeface="Calibri"/>
                <a:sym typeface="Barlow"/>
              </a:rPr>
              <a:t>Island of </a:t>
            </a:r>
          </a:p>
          <a:p>
            <a:pPr marL="0" marR="0" lvl="0" indent="0" algn="l" rtl="0">
              <a:spcBef>
                <a:spcPts val="0"/>
              </a:spcBef>
              <a:spcAft>
                <a:spcPts val="0"/>
              </a:spcAft>
              <a:buNone/>
            </a:pPr>
            <a:r>
              <a:rPr lang="en-US" sz="4000" b="1" dirty="0">
                <a:solidFill>
                  <a:schemeClr val="bg1"/>
                </a:solidFill>
                <a:latin typeface="Barlow"/>
                <a:ea typeface="Calibri"/>
                <a:cs typeface="Calibri"/>
                <a:sym typeface="Barlow"/>
              </a:rPr>
              <a:t>Knowledge</a:t>
            </a:r>
            <a:endParaRPr sz="4000" b="1"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3808043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17c03459789_0_7"/>
          <p:cNvSpPr txBox="1"/>
          <p:nvPr/>
        </p:nvSpPr>
        <p:spPr>
          <a:xfrm>
            <a:off x="1152600" y="2052888"/>
            <a:ext cx="9886800" cy="2751482"/>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None/>
            </a:pPr>
            <a:r>
              <a:rPr lang="en-US" sz="9600" u="sng" dirty="0">
                <a:solidFill>
                  <a:schemeClr val="lt1"/>
                </a:solidFill>
                <a:latin typeface="Barlow"/>
                <a:ea typeface="Barlow"/>
                <a:cs typeface="Barlow"/>
                <a:sym typeface="Barlow"/>
              </a:rPr>
              <a:t>RELATIVE</a:t>
            </a:r>
          </a:p>
          <a:p>
            <a:pPr marL="0" marR="0" lvl="0" indent="0" algn="ctr" rtl="0">
              <a:lnSpc>
                <a:spcPct val="90000"/>
              </a:lnSpc>
              <a:spcBef>
                <a:spcPts val="0"/>
              </a:spcBef>
              <a:spcAft>
                <a:spcPts val="0"/>
              </a:spcAft>
              <a:buNone/>
            </a:pPr>
            <a:r>
              <a:rPr lang="en-US" sz="9600" dirty="0">
                <a:solidFill>
                  <a:schemeClr val="accent5">
                    <a:lumMod val="50000"/>
                    <a:lumOff val="50000"/>
                  </a:schemeClr>
                </a:solidFill>
                <a:latin typeface="Barlow"/>
                <a:sym typeface="Barlow"/>
              </a:rPr>
              <a:t>POSITIONS</a:t>
            </a:r>
            <a:endParaRPr sz="9600" dirty="0">
              <a:solidFill>
                <a:schemeClr val="accent5">
                  <a:lumMod val="50000"/>
                  <a:lumOff val="50000"/>
                </a:schemeClr>
              </a:solidFill>
            </a:endParaRPr>
          </a:p>
        </p:txBody>
      </p:sp>
    </p:spTree>
    <p:extLst>
      <p:ext uri="{BB962C8B-B14F-4D97-AF65-F5344CB8AC3E}">
        <p14:creationId xmlns:p14="http://schemas.microsoft.com/office/powerpoint/2010/main" val="3803386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22B">
            <a:alpha val="0"/>
          </a:srgbClr>
        </a:solidFill>
        <a:effectLst/>
      </p:bgPr>
    </p:bg>
    <p:spTree>
      <p:nvGrpSpPr>
        <p:cNvPr id="1" name=""/>
        <p:cNvGrpSpPr/>
        <p:nvPr/>
      </p:nvGrpSpPr>
      <p:grpSpPr>
        <a:xfrm>
          <a:off x="0" y="0"/>
          <a:ext cx="0" cy="0"/>
          <a:chOff x="0" y="0"/>
          <a:chExt cx="0" cy="0"/>
        </a:xfrm>
      </p:grpSpPr>
      <p:pic>
        <p:nvPicPr>
          <p:cNvPr id="3" name="Picture 2" descr="Aerial view of beach and trees">
            <a:extLst>
              <a:ext uri="{FF2B5EF4-FFF2-40B4-BE49-F238E27FC236}">
                <a16:creationId xmlns:a16="http://schemas.microsoft.com/office/drawing/2014/main" id="{C4F233F2-04C6-CAB3-7CED-38DA13FF1351}"/>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1"/>
                    </a14:imgEffect>
                  </a14:imgLayer>
                </a14:imgProps>
              </a:ext>
            </a:extLst>
          </a:blip>
          <a:stretch>
            <a:fillRect/>
          </a:stretch>
        </p:blipFill>
        <p:spPr>
          <a:xfrm>
            <a:off x="0" y="13425"/>
            <a:ext cx="12196921" cy="6848856"/>
          </a:xfrm>
          <a:prstGeom prst="rect">
            <a:avLst/>
          </a:prstGeom>
        </p:spPr>
      </p:pic>
      <p:sp>
        <p:nvSpPr>
          <p:cNvPr id="13" name="Google Shape;262;p7">
            <a:extLst>
              <a:ext uri="{FF2B5EF4-FFF2-40B4-BE49-F238E27FC236}">
                <a16:creationId xmlns:a16="http://schemas.microsoft.com/office/drawing/2014/main" id="{DEF8EDA1-6017-797C-6626-A95018ACA944}"/>
              </a:ext>
            </a:extLst>
          </p:cNvPr>
          <p:cNvSpPr txBox="1"/>
          <p:nvPr/>
        </p:nvSpPr>
        <p:spPr>
          <a:xfrm>
            <a:off x="10089220" y="333524"/>
            <a:ext cx="1516310" cy="783148"/>
          </a:xfrm>
          <a:prstGeom prst="roundRect">
            <a:avLst/>
          </a:prstGeom>
          <a:solidFill>
            <a:schemeClr val="tx2">
              <a:lumMod val="10000"/>
              <a:alpha val="50196"/>
            </a:schemeClr>
          </a:solidFill>
          <a:ln>
            <a:noFill/>
          </a:ln>
          <a:effectLst>
            <a:outerShdw blurRad="50800" dist="38100" dir="2700000" algn="tl" rotWithShape="0">
              <a:prstClr val="black">
                <a:alpha val="40000"/>
              </a:prst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bg1"/>
                </a:solidFill>
                <a:latin typeface="Barlow"/>
                <a:ea typeface="Calibri"/>
                <a:cs typeface="Calibri"/>
                <a:sym typeface="Barlow"/>
              </a:rPr>
              <a:t>Sea of </a:t>
            </a:r>
          </a:p>
          <a:p>
            <a:pPr marL="0" marR="0" lvl="0" indent="0" algn="l" rtl="0">
              <a:spcBef>
                <a:spcPts val="0"/>
              </a:spcBef>
              <a:spcAft>
                <a:spcPts val="0"/>
              </a:spcAft>
              <a:buNone/>
            </a:pPr>
            <a:r>
              <a:rPr lang="en-US" sz="2000" dirty="0">
                <a:solidFill>
                  <a:schemeClr val="bg1"/>
                </a:solidFill>
                <a:latin typeface="Barlow"/>
                <a:ea typeface="Calibri"/>
                <a:cs typeface="Calibri"/>
                <a:sym typeface="Barlow"/>
              </a:rPr>
              <a:t>Mysteries</a:t>
            </a:r>
            <a:endParaRPr sz="2000" dirty="0">
              <a:solidFill>
                <a:schemeClr val="bg1"/>
              </a:solidFill>
              <a:latin typeface="Calibri"/>
              <a:ea typeface="Calibri"/>
              <a:cs typeface="Calibri"/>
              <a:sym typeface="Calibri"/>
            </a:endParaRPr>
          </a:p>
        </p:txBody>
      </p:sp>
      <p:grpSp>
        <p:nvGrpSpPr>
          <p:cNvPr id="8" name="Group 7">
            <a:extLst>
              <a:ext uri="{FF2B5EF4-FFF2-40B4-BE49-F238E27FC236}">
                <a16:creationId xmlns:a16="http://schemas.microsoft.com/office/drawing/2014/main" id="{B0E6B324-7A24-E247-D54C-2016A5E0FA4F}"/>
              </a:ext>
            </a:extLst>
          </p:cNvPr>
          <p:cNvGrpSpPr/>
          <p:nvPr/>
        </p:nvGrpSpPr>
        <p:grpSpPr>
          <a:xfrm>
            <a:off x="8314708" y="2615910"/>
            <a:ext cx="2427226" cy="2124364"/>
            <a:chOff x="1874590" y="2366818"/>
            <a:chExt cx="2427226" cy="2124364"/>
          </a:xfrm>
        </p:grpSpPr>
        <p:sp>
          <p:nvSpPr>
            <p:cNvPr id="2" name="Oval 1">
              <a:extLst>
                <a:ext uri="{FF2B5EF4-FFF2-40B4-BE49-F238E27FC236}">
                  <a16:creationId xmlns:a16="http://schemas.microsoft.com/office/drawing/2014/main" id="{F7C97124-9F72-DBD3-33F7-12FD9227B295}"/>
                </a:ext>
              </a:extLst>
            </p:cNvPr>
            <p:cNvSpPr/>
            <p:nvPr/>
          </p:nvSpPr>
          <p:spPr>
            <a:xfrm>
              <a:off x="2053731" y="2366818"/>
              <a:ext cx="2068945" cy="2124364"/>
            </a:xfrm>
            <a:prstGeom prst="ellipse">
              <a:avLst/>
            </a:prstGeom>
            <a:solidFill>
              <a:schemeClr val="tx2"/>
            </a:solidFill>
            <a:ln w="2024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Female Profile with solid fill">
              <a:extLst>
                <a:ext uri="{FF2B5EF4-FFF2-40B4-BE49-F238E27FC236}">
                  <a16:creationId xmlns:a16="http://schemas.microsoft.com/office/drawing/2014/main" id="{42F28EAF-74C5-F451-E9E8-D1669393042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50877" y="2641844"/>
              <a:ext cx="1102013" cy="1102013"/>
            </a:xfrm>
            <a:prstGeom prst="rect">
              <a:avLst/>
            </a:prstGeom>
          </p:spPr>
        </p:pic>
        <p:sp>
          <p:nvSpPr>
            <p:cNvPr id="18" name="Google Shape;262;p7">
              <a:extLst>
                <a:ext uri="{FF2B5EF4-FFF2-40B4-BE49-F238E27FC236}">
                  <a16:creationId xmlns:a16="http://schemas.microsoft.com/office/drawing/2014/main" id="{733A0B48-1BDE-3C25-4DBE-C26AA85F58FF}"/>
                </a:ext>
              </a:extLst>
            </p:cNvPr>
            <p:cNvSpPr txBox="1"/>
            <p:nvPr/>
          </p:nvSpPr>
          <p:spPr>
            <a:xfrm>
              <a:off x="1874590" y="3547073"/>
              <a:ext cx="2427226" cy="646941"/>
            </a:xfrm>
            <a:prstGeom prst="round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dirty="0">
                  <a:solidFill>
                    <a:schemeClr val="tx2">
                      <a:lumMod val="10000"/>
                    </a:schemeClr>
                  </a:solidFill>
                  <a:latin typeface="Barlow"/>
                  <a:ea typeface="Barlow"/>
                  <a:cs typeface="Barlow"/>
                  <a:sym typeface="Barlow"/>
                </a:rPr>
                <a:t>Designer</a:t>
              </a:r>
              <a:endParaRPr sz="3200" b="1" dirty="0">
                <a:solidFill>
                  <a:schemeClr val="tx2">
                    <a:lumMod val="10000"/>
                  </a:schemeClr>
                </a:solidFill>
                <a:latin typeface="Calibri"/>
                <a:ea typeface="Calibri"/>
                <a:cs typeface="Calibri"/>
                <a:sym typeface="Calibri"/>
              </a:endParaRPr>
            </a:p>
          </p:txBody>
        </p:sp>
      </p:grpSp>
      <p:grpSp>
        <p:nvGrpSpPr>
          <p:cNvPr id="11" name="Group 10">
            <a:extLst>
              <a:ext uri="{FF2B5EF4-FFF2-40B4-BE49-F238E27FC236}">
                <a16:creationId xmlns:a16="http://schemas.microsoft.com/office/drawing/2014/main" id="{DCFBD4E8-8D2E-2404-37FF-DA7C51845A00}"/>
              </a:ext>
            </a:extLst>
          </p:cNvPr>
          <p:cNvGrpSpPr/>
          <p:nvPr/>
        </p:nvGrpSpPr>
        <p:grpSpPr>
          <a:xfrm>
            <a:off x="1038430" y="2549029"/>
            <a:ext cx="2068945" cy="2124364"/>
            <a:chOff x="9313430" y="2454563"/>
            <a:chExt cx="2068945" cy="2124364"/>
          </a:xfrm>
          <a:effectLst>
            <a:outerShdw blurRad="50800" dist="38100" dir="2700000" sx="105000" sy="105000" algn="tl" rotWithShape="0">
              <a:prstClr val="black">
                <a:alpha val="40000"/>
              </a:prstClr>
            </a:outerShdw>
          </a:effectLst>
        </p:grpSpPr>
        <p:sp>
          <p:nvSpPr>
            <p:cNvPr id="4" name="Oval 3">
              <a:extLst>
                <a:ext uri="{FF2B5EF4-FFF2-40B4-BE49-F238E27FC236}">
                  <a16:creationId xmlns:a16="http://schemas.microsoft.com/office/drawing/2014/main" id="{2CBB2E17-DB87-1286-9AA9-71FC1F92C139}"/>
                </a:ext>
              </a:extLst>
            </p:cNvPr>
            <p:cNvSpPr/>
            <p:nvPr/>
          </p:nvSpPr>
          <p:spPr>
            <a:xfrm>
              <a:off x="9313430" y="2454563"/>
              <a:ext cx="2068945" cy="2124364"/>
            </a:xfrm>
            <a:prstGeom prst="ellipse">
              <a:avLst/>
            </a:prstGeom>
            <a:solidFill>
              <a:schemeClr val="tx2">
                <a:lumMod val="25000"/>
              </a:schemeClr>
            </a:solidFill>
            <a:ln w="2024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262;p7">
              <a:extLst>
                <a:ext uri="{FF2B5EF4-FFF2-40B4-BE49-F238E27FC236}">
                  <a16:creationId xmlns:a16="http://schemas.microsoft.com/office/drawing/2014/main" id="{E3CD0FCE-B138-7E6E-F2B8-E8DB180E47BC}"/>
                </a:ext>
              </a:extLst>
            </p:cNvPr>
            <p:cNvSpPr txBox="1"/>
            <p:nvPr/>
          </p:nvSpPr>
          <p:spPr>
            <a:xfrm>
              <a:off x="9378523" y="3603267"/>
              <a:ext cx="1938757" cy="646941"/>
            </a:xfrm>
            <a:prstGeom prst="round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L="0" indent="0" algn="ctr">
                <a:buNone/>
                <a:defRPr sz="3200" b="1">
                  <a:solidFill>
                    <a:schemeClr val="tx2">
                      <a:lumMod val="10000"/>
                    </a:schemeClr>
                  </a:solidFill>
                  <a:latin typeface="Barlow"/>
                  <a:ea typeface="Barlow"/>
                  <a:cs typeface="Barlow"/>
                </a:defRPr>
              </a:lvl1pPr>
            </a:lstStyle>
            <a:p>
              <a:r>
                <a:rPr lang="en-US" dirty="0">
                  <a:solidFill>
                    <a:schemeClr val="bg1"/>
                  </a:solidFill>
                  <a:sym typeface="Barlow"/>
                </a:rPr>
                <a:t>User</a:t>
              </a:r>
              <a:endParaRPr dirty="0">
                <a:solidFill>
                  <a:schemeClr val="bg1"/>
                </a:solidFill>
                <a:sym typeface="Calibri"/>
              </a:endParaRPr>
            </a:p>
          </p:txBody>
        </p:sp>
        <p:pic>
          <p:nvPicPr>
            <p:cNvPr id="9" name="Graphic 8" descr="Male profile with solid fill">
              <a:extLst>
                <a:ext uri="{FF2B5EF4-FFF2-40B4-BE49-F238E27FC236}">
                  <a16:creationId xmlns:a16="http://schemas.microsoft.com/office/drawing/2014/main" id="{44FE0219-026C-4BF0-95C1-D0B02661F49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725066" y="2627616"/>
              <a:ext cx="1245672" cy="1245672"/>
            </a:xfrm>
            <a:prstGeom prst="rect">
              <a:avLst/>
            </a:prstGeom>
          </p:spPr>
        </p:pic>
      </p:grpSp>
      <p:sp>
        <p:nvSpPr>
          <p:cNvPr id="15" name="Google Shape;262;p7">
            <a:extLst>
              <a:ext uri="{FF2B5EF4-FFF2-40B4-BE49-F238E27FC236}">
                <a16:creationId xmlns:a16="http://schemas.microsoft.com/office/drawing/2014/main" id="{F6795F7C-0BBD-4B1F-9CB7-9C31C399A453}"/>
              </a:ext>
            </a:extLst>
          </p:cNvPr>
          <p:cNvSpPr txBox="1"/>
          <p:nvPr/>
        </p:nvSpPr>
        <p:spPr>
          <a:xfrm>
            <a:off x="327016" y="5817240"/>
            <a:ext cx="1613582" cy="783148"/>
          </a:xfrm>
          <a:prstGeom prst="roundRect">
            <a:avLst/>
          </a:prstGeom>
          <a:solidFill>
            <a:srgbClr val="627231">
              <a:alpha val="69804"/>
            </a:srgbClr>
          </a:solidFill>
          <a:ln>
            <a:noFill/>
          </a:ln>
          <a:effectLst>
            <a:outerShdw blurRad="50800" dist="38100" dir="2700000" algn="tl" rotWithShape="0">
              <a:prstClr val="black">
                <a:alpha val="40000"/>
              </a:prst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bg1"/>
                </a:solidFill>
                <a:latin typeface="Barlow"/>
                <a:ea typeface="Calibri"/>
                <a:cs typeface="Calibri"/>
                <a:sym typeface="Barlow"/>
              </a:rPr>
              <a:t>Island of </a:t>
            </a:r>
          </a:p>
          <a:p>
            <a:pPr marL="0" marR="0" lvl="0" indent="0" algn="l" rtl="0">
              <a:spcBef>
                <a:spcPts val="0"/>
              </a:spcBef>
              <a:spcAft>
                <a:spcPts val="0"/>
              </a:spcAft>
              <a:buNone/>
            </a:pPr>
            <a:r>
              <a:rPr lang="en-US" sz="2000" dirty="0">
                <a:solidFill>
                  <a:schemeClr val="bg1"/>
                </a:solidFill>
                <a:latin typeface="Barlow"/>
                <a:ea typeface="Calibri"/>
                <a:cs typeface="Calibri"/>
                <a:sym typeface="Barlow"/>
              </a:rPr>
              <a:t>Knowledge</a:t>
            </a:r>
            <a:endParaRPr sz="2000" dirty="0">
              <a:solidFill>
                <a:schemeClr val="bg1"/>
              </a:solidFill>
              <a:latin typeface="Calibri"/>
              <a:ea typeface="Calibri"/>
              <a:cs typeface="Calibri"/>
              <a:sym typeface="Calibri"/>
            </a:endParaRPr>
          </a:p>
        </p:txBody>
      </p:sp>
      <p:grpSp>
        <p:nvGrpSpPr>
          <p:cNvPr id="12" name="Group 11">
            <a:extLst>
              <a:ext uri="{FF2B5EF4-FFF2-40B4-BE49-F238E27FC236}">
                <a16:creationId xmlns:a16="http://schemas.microsoft.com/office/drawing/2014/main" id="{9E499D71-A04E-867B-16FE-F4483E4B6156}"/>
              </a:ext>
            </a:extLst>
          </p:cNvPr>
          <p:cNvGrpSpPr/>
          <p:nvPr/>
        </p:nvGrpSpPr>
        <p:grpSpPr>
          <a:xfrm rot="11990175">
            <a:off x="5209170" y="219190"/>
            <a:ext cx="1874298" cy="6595110"/>
            <a:chOff x="5209170" y="219190"/>
            <a:chExt cx="1874298" cy="6595110"/>
          </a:xfrm>
        </p:grpSpPr>
        <p:sp>
          <p:nvSpPr>
            <p:cNvPr id="6" name="Rectangle 5">
              <a:extLst>
                <a:ext uri="{FF2B5EF4-FFF2-40B4-BE49-F238E27FC236}">
                  <a16:creationId xmlns:a16="http://schemas.microsoft.com/office/drawing/2014/main" id="{2F336536-2F99-407F-A26C-29CB0A80E6B8}"/>
                </a:ext>
              </a:extLst>
            </p:cNvPr>
            <p:cNvSpPr/>
            <p:nvPr/>
          </p:nvSpPr>
          <p:spPr>
            <a:xfrm rot="4638681">
              <a:off x="2808513" y="3055080"/>
              <a:ext cx="5724644" cy="923330"/>
            </a:xfrm>
            <a:prstGeom prst="rect">
              <a:avLst/>
            </a:prstGeom>
            <a:noFill/>
          </p:spPr>
          <p:txBody>
            <a:bodyPr wrap="none" lIns="91440" tIns="45720" rIns="91440" bIns="45720">
              <a:prstTxWarp prst="textArchUp">
                <a:avLst/>
              </a:prstTxWarp>
              <a:spAutoFit/>
            </a:bodyPr>
            <a:lstStyle/>
            <a:p>
              <a:pPr algn="ctr"/>
              <a:r>
                <a:rPr lang="en-US" sz="6000" cap="none" spc="0" dirty="0">
                  <a:ln w="0"/>
                  <a:solidFill>
                    <a:schemeClr val="bg2">
                      <a:lumMod val="75000"/>
                      <a:lumOff val="25000"/>
                    </a:schemeClr>
                  </a:solidFill>
                  <a:effectLst>
                    <a:outerShdw blurRad="38100" dist="19050" dir="2700000" algn="tl" rotWithShape="0">
                      <a:schemeClr val="dk1">
                        <a:alpha val="40000"/>
                      </a:schemeClr>
                    </a:outerShdw>
                  </a:effectLst>
                  <a:latin typeface="Barlow" panose="00000500000000000000" pitchFamily="2" charset="0"/>
                </a:rPr>
                <a:t>Data</a:t>
              </a:r>
              <a:r>
                <a:rPr lang="en-US" sz="6000" cap="none" spc="0" dirty="0">
                  <a:ln w="0"/>
                  <a:solidFill>
                    <a:schemeClr val="tx2">
                      <a:lumMod val="10000"/>
                    </a:schemeClr>
                  </a:solidFill>
                  <a:effectLst>
                    <a:outerShdw blurRad="38100" dist="19050" dir="2700000" algn="tl" rotWithShape="0">
                      <a:schemeClr val="dk1">
                        <a:alpha val="40000"/>
                      </a:schemeClr>
                    </a:outerShdw>
                  </a:effectLst>
                  <a:latin typeface="Barlow" panose="00000500000000000000" pitchFamily="2" charset="0"/>
                </a:rPr>
                <a:t> </a:t>
              </a:r>
              <a:r>
                <a:rPr lang="en-US" sz="6000" cap="none" spc="0" dirty="0">
                  <a:ln w="0"/>
                  <a:solidFill>
                    <a:schemeClr val="bg2">
                      <a:lumMod val="90000"/>
                      <a:lumOff val="10000"/>
                    </a:schemeClr>
                  </a:solidFill>
                  <a:effectLst>
                    <a:outerShdw blurRad="38100" dist="19050" dir="2700000" algn="tl" rotWithShape="0">
                      <a:schemeClr val="dk1">
                        <a:alpha val="40000"/>
                      </a:schemeClr>
                    </a:outerShdw>
                  </a:effectLst>
                  <a:latin typeface="Barlow" panose="00000500000000000000" pitchFamily="2" charset="0"/>
                </a:rPr>
                <a:t>Visualization</a:t>
              </a:r>
            </a:p>
          </p:txBody>
        </p:sp>
        <p:sp>
          <p:nvSpPr>
            <p:cNvPr id="19" name="Rectangle 18">
              <a:extLst>
                <a:ext uri="{FF2B5EF4-FFF2-40B4-BE49-F238E27FC236}">
                  <a16:creationId xmlns:a16="http://schemas.microsoft.com/office/drawing/2014/main" id="{56A85986-E083-4AE2-80EF-9F29C799B1B0}"/>
                </a:ext>
              </a:extLst>
            </p:cNvPr>
            <p:cNvSpPr/>
            <p:nvPr/>
          </p:nvSpPr>
          <p:spPr>
            <a:xfrm rot="4638681">
              <a:off x="3711562" y="3075334"/>
              <a:ext cx="5724644" cy="923330"/>
            </a:xfrm>
            <a:prstGeom prst="rect">
              <a:avLst/>
            </a:prstGeom>
            <a:noFill/>
          </p:spPr>
          <p:txBody>
            <a:bodyPr wrap="none" lIns="91440" tIns="45720" rIns="91440" bIns="45720">
              <a:prstTxWarp prst="textArchUp">
                <a:avLst/>
              </a:prstTxWarp>
              <a:spAutoFit/>
            </a:bodyPr>
            <a:lstStyle/>
            <a:p>
              <a:pPr algn="ctr"/>
              <a:r>
                <a:rPr lang="en-US" sz="2000" b="1" cap="none" spc="0" dirty="0">
                  <a:ln w="0"/>
                  <a:solidFill>
                    <a:schemeClr val="accent5">
                      <a:lumMod val="75000"/>
                      <a:lumOff val="25000"/>
                    </a:schemeClr>
                  </a:solidFill>
                  <a:latin typeface="Barlow" panose="00000500000000000000" pitchFamily="2" charset="0"/>
                </a:rPr>
                <a:t>Shoreline of Wonder</a:t>
              </a:r>
            </a:p>
          </p:txBody>
        </p:sp>
        <p:sp>
          <p:nvSpPr>
            <p:cNvPr id="7" name="Freeform: Shape 6">
              <a:extLst>
                <a:ext uri="{FF2B5EF4-FFF2-40B4-BE49-F238E27FC236}">
                  <a16:creationId xmlns:a16="http://schemas.microsoft.com/office/drawing/2014/main" id="{686F5625-F944-40C5-B206-B39CB052BA32}"/>
                </a:ext>
              </a:extLst>
            </p:cNvPr>
            <p:cNvSpPr/>
            <p:nvPr/>
          </p:nvSpPr>
          <p:spPr>
            <a:xfrm>
              <a:off x="5659750" y="219190"/>
              <a:ext cx="1423718" cy="6595110"/>
            </a:xfrm>
            <a:custGeom>
              <a:avLst/>
              <a:gdLst>
                <a:gd name="connsiteX0" fmla="*/ 0 w 1423718"/>
                <a:gd name="connsiteY0" fmla="*/ 0 h 6595110"/>
                <a:gd name="connsiteX1" fmla="*/ 514350 w 1423718"/>
                <a:gd name="connsiteY1" fmla="*/ 1165860 h 6595110"/>
                <a:gd name="connsiteX2" fmla="*/ 1085850 w 1423718"/>
                <a:gd name="connsiteY2" fmla="*/ 2937510 h 6595110"/>
                <a:gd name="connsiteX3" fmla="*/ 1405890 w 1423718"/>
                <a:gd name="connsiteY3" fmla="*/ 4720590 h 6595110"/>
                <a:gd name="connsiteX4" fmla="*/ 1348740 w 1423718"/>
                <a:gd name="connsiteY4" fmla="*/ 5726430 h 6595110"/>
                <a:gd name="connsiteX5" fmla="*/ 1062990 w 1423718"/>
                <a:gd name="connsiteY5" fmla="*/ 6595110 h 659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718" h="6595110">
                  <a:moveTo>
                    <a:pt x="0" y="0"/>
                  </a:moveTo>
                  <a:cubicBezTo>
                    <a:pt x="166687" y="338137"/>
                    <a:pt x="333375" y="676275"/>
                    <a:pt x="514350" y="1165860"/>
                  </a:cubicBezTo>
                  <a:cubicBezTo>
                    <a:pt x="695325" y="1655445"/>
                    <a:pt x="937260" y="2345055"/>
                    <a:pt x="1085850" y="2937510"/>
                  </a:cubicBezTo>
                  <a:cubicBezTo>
                    <a:pt x="1234440" y="3529965"/>
                    <a:pt x="1362075" y="4255770"/>
                    <a:pt x="1405890" y="4720590"/>
                  </a:cubicBezTo>
                  <a:cubicBezTo>
                    <a:pt x="1449705" y="5185410"/>
                    <a:pt x="1405890" y="5414010"/>
                    <a:pt x="1348740" y="5726430"/>
                  </a:cubicBezTo>
                  <a:cubicBezTo>
                    <a:pt x="1291590" y="6038850"/>
                    <a:pt x="1177290" y="6316980"/>
                    <a:pt x="1062990" y="6595110"/>
                  </a:cubicBezTo>
                </a:path>
              </a:pathLst>
            </a:custGeom>
            <a:noFill/>
            <a:ln w="57150">
              <a:solidFill>
                <a:schemeClr val="bg2">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Google Shape;262;p7">
            <a:extLst>
              <a:ext uri="{FF2B5EF4-FFF2-40B4-BE49-F238E27FC236}">
                <a16:creationId xmlns:a16="http://schemas.microsoft.com/office/drawing/2014/main" id="{C691AFF9-78C8-137F-2648-03884F4B87E1}"/>
              </a:ext>
            </a:extLst>
          </p:cNvPr>
          <p:cNvSpPr txBox="1"/>
          <p:nvPr/>
        </p:nvSpPr>
        <p:spPr>
          <a:xfrm>
            <a:off x="109481" y="279368"/>
            <a:ext cx="4235569" cy="646941"/>
          </a:xfrm>
          <a:prstGeom prst="round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dirty="0">
                <a:solidFill>
                  <a:schemeClr val="bg1"/>
                </a:solidFill>
                <a:latin typeface="Barlow"/>
                <a:ea typeface="Barlow"/>
                <a:cs typeface="Barlow"/>
                <a:sym typeface="Barlow"/>
              </a:rPr>
              <a:t>User’s perspective</a:t>
            </a:r>
            <a:endParaRPr sz="3200"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3970173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22B">
            <a:alpha val="0"/>
          </a:srgbClr>
        </a:solidFill>
        <a:effectLst/>
      </p:bgPr>
    </p:bg>
    <p:spTree>
      <p:nvGrpSpPr>
        <p:cNvPr id="1" name=""/>
        <p:cNvGrpSpPr/>
        <p:nvPr/>
      </p:nvGrpSpPr>
      <p:grpSpPr>
        <a:xfrm>
          <a:off x="0" y="0"/>
          <a:ext cx="0" cy="0"/>
          <a:chOff x="0" y="0"/>
          <a:chExt cx="0" cy="0"/>
        </a:xfrm>
      </p:grpSpPr>
      <p:pic>
        <p:nvPicPr>
          <p:cNvPr id="3" name="Picture 2" descr="Aerial view of beach and trees">
            <a:extLst>
              <a:ext uri="{FF2B5EF4-FFF2-40B4-BE49-F238E27FC236}">
                <a16:creationId xmlns:a16="http://schemas.microsoft.com/office/drawing/2014/main" id="{C4F233F2-04C6-CAB3-7CED-38DA13FF1351}"/>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41"/>
                    </a14:imgEffect>
                  </a14:imgLayer>
                </a14:imgProps>
              </a:ext>
            </a:extLst>
          </a:blip>
          <a:stretch>
            <a:fillRect/>
          </a:stretch>
        </p:blipFill>
        <p:spPr>
          <a:xfrm>
            <a:off x="0" y="10451"/>
            <a:ext cx="12196921" cy="6848856"/>
          </a:xfrm>
          <a:prstGeom prst="rect">
            <a:avLst/>
          </a:prstGeom>
        </p:spPr>
      </p:pic>
      <p:grpSp>
        <p:nvGrpSpPr>
          <p:cNvPr id="8" name="Group 7">
            <a:extLst>
              <a:ext uri="{FF2B5EF4-FFF2-40B4-BE49-F238E27FC236}">
                <a16:creationId xmlns:a16="http://schemas.microsoft.com/office/drawing/2014/main" id="{B0E6B324-7A24-E247-D54C-2016A5E0FA4F}"/>
              </a:ext>
            </a:extLst>
          </p:cNvPr>
          <p:cNvGrpSpPr/>
          <p:nvPr/>
        </p:nvGrpSpPr>
        <p:grpSpPr>
          <a:xfrm>
            <a:off x="901797" y="2526479"/>
            <a:ext cx="2427226" cy="2124364"/>
            <a:chOff x="1874590" y="2366818"/>
            <a:chExt cx="2427226" cy="2124364"/>
          </a:xfrm>
          <a:effectLst>
            <a:outerShdw blurRad="50800" dist="38100" dir="2700000" sx="107000" sy="107000" algn="tl" rotWithShape="0">
              <a:prstClr val="black">
                <a:alpha val="40000"/>
              </a:prstClr>
            </a:outerShdw>
          </a:effectLst>
        </p:grpSpPr>
        <p:sp>
          <p:nvSpPr>
            <p:cNvPr id="2" name="Oval 1">
              <a:extLst>
                <a:ext uri="{FF2B5EF4-FFF2-40B4-BE49-F238E27FC236}">
                  <a16:creationId xmlns:a16="http://schemas.microsoft.com/office/drawing/2014/main" id="{F7C97124-9F72-DBD3-33F7-12FD9227B295}"/>
                </a:ext>
              </a:extLst>
            </p:cNvPr>
            <p:cNvSpPr/>
            <p:nvPr/>
          </p:nvSpPr>
          <p:spPr>
            <a:xfrm>
              <a:off x="2053731" y="2366818"/>
              <a:ext cx="2068945" cy="2124364"/>
            </a:xfrm>
            <a:prstGeom prst="ellipse">
              <a:avLst/>
            </a:prstGeom>
            <a:solidFill>
              <a:schemeClr val="tx2"/>
            </a:solidFill>
            <a:ln w="2024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Female Profile with solid fill">
              <a:extLst>
                <a:ext uri="{FF2B5EF4-FFF2-40B4-BE49-F238E27FC236}">
                  <a16:creationId xmlns:a16="http://schemas.microsoft.com/office/drawing/2014/main" id="{42F28EAF-74C5-F451-E9E8-D1669393042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50877" y="2641844"/>
              <a:ext cx="1102013" cy="1102013"/>
            </a:xfrm>
            <a:prstGeom prst="rect">
              <a:avLst/>
            </a:prstGeom>
          </p:spPr>
        </p:pic>
        <p:sp>
          <p:nvSpPr>
            <p:cNvPr id="18" name="Google Shape;262;p7">
              <a:extLst>
                <a:ext uri="{FF2B5EF4-FFF2-40B4-BE49-F238E27FC236}">
                  <a16:creationId xmlns:a16="http://schemas.microsoft.com/office/drawing/2014/main" id="{733A0B48-1BDE-3C25-4DBE-C26AA85F58FF}"/>
                </a:ext>
              </a:extLst>
            </p:cNvPr>
            <p:cNvSpPr txBox="1"/>
            <p:nvPr/>
          </p:nvSpPr>
          <p:spPr>
            <a:xfrm>
              <a:off x="1874590" y="3547073"/>
              <a:ext cx="2427226" cy="646941"/>
            </a:xfrm>
            <a:prstGeom prst="round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dirty="0">
                  <a:solidFill>
                    <a:schemeClr val="tx2">
                      <a:lumMod val="10000"/>
                    </a:schemeClr>
                  </a:solidFill>
                  <a:latin typeface="Barlow"/>
                  <a:ea typeface="Barlow"/>
                  <a:cs typeface="Barlow"/>
                  <a:sym typeface="Barlow"/>
                </a:rPr>
                <a:t>Designer</a:t>
              </a:r>
              <a:endParaRPr sz="3200" b="1" dirty="0">
                <a:solidFill>
                  <a:schemeClr val="tx2">
                    <a:lumMod val="10000"/>
                  </a:schemeClr>
                </a:solidFill>
                <a:latin typeface="Calibri"/>
                <a:ea typeface="Calibri"/>
                <a:cs typeface="Calibri"/>
                <a:sym typeface="Calibri"/>
              </a:endParaRPr>
            </a:p>
          </p:txBody>
        </p:sp>
      </p:grpSp>
      <p:grpSp>
        <p:nvGrpSpPr>
          <p:cNvPr id="11" name="Group 10">
            <a:extLst>
              <a:ext uri="{FF2B5EF4-FFF2-40B4-BE49-F238E27FC236}">
                <a16:creationId xmlns:a16="http://schemas.microsoft.com/office/drawing/2014/main" id="{DCFBD4E8-8D2E-2404-37FF-DA7C51845A00}"/>
              </a:ext>
            </a:extLst>
          </p:cNvPr>
          <p:cNvGrpSpPr/>
          <p:nvPr/>
        </p:nvGrpSpPr>
        <p:grpSpPr>
          <a:xfrm>
            <a:off x="8513955" y="2526479"/>
            <a:ext cx="2068945" cy="2124364"/>
            <a:chOff x="9313430" y="2454563"/>
            <a:chExt cx="2068945" cy="2124364"/>
          </a:xfrm>
          <a:effectLst/>
        </p:grpSpPr>
        <p:sp>
          <p:nvSpPr>
            <p:cNvPr id="4" name="Oval 3">
              <a:extLst>
                <a:ext uri="{FF2B5EF4-FFF2-40B4-BE49-F238E27FC236}">
                  <a16:creationId xmlns:a16="http://schemas.microsoft.com/office/drawing/2014/main" id="{2CBB2E17-DB87-1286-9AA9-71FC1F92C139}"/>
                </a:ext>
              </a:extLst>
            </p:cNvPr>
            <p:cNvSpPr/>
            <p:nvPr/>
          </p:nvSpPr>
          <p:spPr>
            <a:xfrm>
              <a:off x="9313430" y="2454563"/>
              <a:ext cx="2068945" cy="2124364"/>
            </a:xfrm>
            <a:prstGeom prst="ellipse">
              <a:avLst/>
            </a:prstGeom>
            <a:solidFill>
              <a:schemeClr val="tx2">
                <a:lumMod val="25000"/>
              </a:schemeClr>
            </a:solidFill>
            <a:ln w="2024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Google Shape;262;p7">
              <a:extLst>
                <a:ext uri="{FF2B5EF4-FFF2-40B4-BE49-F238E27FC236}">
                  <a16:creationId xmlns:a16="http://schemas.microsoft.com/office/drawing/2014/main" id="{E3CD0FCE-B138-7E6E-F2B8-E8DB180E47BC}"/>
                </a:ext>
              </a:extLst>
            </p:cNvPr>
            <p:cNvSpPr txBox="1"/>
            <p:nvPr/>
          </p:nvSpPr>
          <p:spPr>
            <a:xfrm>
              <a:off x="9378523" y="3603267"/>
              <a:ext cx="1938757" cy="646941"/>
            </a:xfrm>
            <a:prstGeom prst="round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L="0" indent="0" algn="ctr">
                <a:buNone/>
                <a:defRPr sz="3200" b="1">
                  <a:solidFill>
                    <a:schemeClr val="tx2">
                      <a:lumMod val="10000"/>
                    </a:schemeClr>
                  </a:solidFill>
                  <a:latin typeface="Barlow"/>
                  <a:ea typeface="Barlow"/>
                  <a:cs typeface="Barlow"/>
                </a:defRPr>
              </a:lvl1pPr>
            </a:lstStyle>
            <a:p>
              <a:r>
                <a:rPr lang="en-US" dirty="0">
                  <a:solidFill>
                    <a:schemeClr val="bg1"/>
                  </a:solidFill>
                  <a:sym typeface="Barlow"/>
                </a:rPr>
                <a:t>User</a:t>
              </a:r>
              <a:endParaRPr dirty="0">
                <a:solidFill>
                  <a:schemeClr val="bg1"/>
                </a:solidFill>
                <a:sym typeface="Calibri"/>
              </a:endParaRPr>
            </a:p>
          </p:txBody>
        </p:sp>
        <p:pic>
          <p:nvPicPr>
            <p:cNvPr id="9" name="Graphic 8" descr="Male profile with solid fill">
              <a:extLst>
                <a:ext uri="{FF2B5EF4-FFF2-40B4-BE49-F238E27FC236}">
                  <a16:creationId xmlns:a16="http://schemas.microsoft.com/office/drawing/2014/main" id="{44FE0219-026C-4BF0-95C1-D0B02661F49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725066" y="2627616"/>
              <a:ext cx="1245672" cy="1245672"/>
            </a:xfrm>
            <a:prstGeom prst="rect">
              <a:avLst/>
            </a:prstGeom>
          </p:spPr>
        </p:pic>
      </p:grpSp>
      <p:sp>
        <p:nvSpPr>
          <p:cNvPr id="6" name="Rectangle 5">
            <a:extLst>
              <a:ext uri="{FF2B5EF4-FFF2-40B4-BE49-F238E27FC236}">
                <a16:creationId xmlns:a16="http://schemas.microsoft.com/office/drawing/2014/main" id="{2F336536-2F99-407F-A26C-29CB0A80E6B8}"/>
              </a:ext>
            </a:extLst>
          </p:cNvPr>
          <p:cNvSpPr/>
          <p:nvPr/>
        </p:nvSpPr>
        <p:spPr>
          <a:xfrm rot="16628856">
            <a:off x="2876635" y="3126995"/>
            <a:ext cx="5724644" cy="923330"/>
          </a:xfrm>
          <a:prstGeom prst="rect">
            <a:avLst/>
          </a:prstGeom>
          <a:noFill/>
        </p:spPr>
        <p:txBody>
          <a:bodyPr wrap="none" lIns="91440" tIns="45720" rIns="91440" bIns="45720">
            <a:prstTxWarp prst="textArchUp">
              <a:avLst/>
            </a:prstTxWarp>
            <a:spAutoFit/>
          </a:bodyPr>
          <a:lstStyle/>
          <a:p>
            <a:pPr algn="ctr"/>
            <a:r>
              <a:rPr lang="en-US" sz="6000" cap="none" spc="0" dirty="0">
                <a:ln w="0"/>
                <a:solidFill>
                  <a:schemeClr val="bg2">
                    <a:lumMod val="75000"/>
                    <a:lumOff val="25000"/>
                  </a:schemeClr>
                </a:solidFill>
                <a:effectLst>
                  <a:outerShdw blurRad="38100" dist="19050" dir="2700000" algn="tl" rotWithShape="0">
                    <a:schemeClr val="dk1">
                      <a:alpha val="40000"/>
                    </a:schemeClr>
                  </a:outerShdw>
                </a:effectLst>
                <a:latin typeface="Barlow" panose="00000500000000000000" pitchFamily="2" charset="0"/>
              </a:rPr>
              <a:t>Data</a:t>
            </a:r>
            <a:r>
              <a:rPr lang="en-US" sz="6000" cap="none" spc="0" dirty="0">
                <a:ln w="0"/>
                <a:solidFill>
                  <a:schemeClr val="tx2">
                    <a:lumMod val="10000"/>
                  </a:schemeClr>
                </a:solidFill>
                <a:effectLst>
                  <a:outerShdw blurRad="38100" dist="19050" dir="2700000" algn="tl" rotWithShape="0">
                    <a:schemeClr val="dk1">
                      <a:alpha val="40000"/>
                    </a:schemeClr>
                  </a:outerShdw>
                </a:effectLst>
                <a:latin typeface="Barlow" panose="00000500000000000000" pitchFamily="2" charset="0"/>
              </a:rPr>
              <a:t> </a:t>
            </a:r>
            <a:r>
              <a:rPr lang="en-US" sz="6000" cap="none" spc="0" dirty="0">
                <a:ln w="0"/>
                <a:solidFill>
                  <a:schemeClr val="bg2">
                    <a:lumMod val="90000"/>
                    <a:lumOff val="10000"/>
                  </a:schemeClr>
                </a:solidFill>
                <a:effectLst>
                  <a:outerShdw blurRad="38100" dist="19050" dir="2700000" algn="tl" rotWithShape="0">
                    <a:schemeClr val="dk1">
                      <a:alpha val="40000"/>
                    </a:schemeClr>
                  </a:outerShdw>
                </a:effectLst>
                <a:latin typeface="Barlow" panose="00000500000000000000" pitchFamily="2" charset="0"/>
              </a:rPr>
              <a:t>Visualization</a:t>
            </a:r>
          </a:p>
        </p:txBody>
      </p:sp>
      <p:sp>
        <p:nvSpPr>
          <p:cNvPr id="19" name="Rectangle 18">
            <a:extLst>
              <a:ext uri="{FF2B5EF4-FFF2-40B4-BE49-F238E27FC236}">
                <a16:creationId xmlns:a16="http://schemas.microsoft.com/office/drawing/2014/main" id="{56A85986-E083-4AE2-80EF-9F29C799B1B0}"/>
              </a:ext>
            </a:extLst>
          </p:cNvPr>
          <p:cNvSpPr/>
          <p:nvPr/>
        </p:nvSpPr>
        <p:spPr>
          <a:xfrm rot="16628856">
            <a:off x="3552976" y="3070693"/>
            <a:ext cx="5724644" cy="923330"/>
          </a:xfrm>
          <a:prstGeom prst="rect">
            <a:avLst/>
          </a:prstGeom>
          <a:noFill/>
        </p:spPr>
        <p:txBody>
          <a:bodyPr wrap="none" lIns="91440" tIns="45720" rIns="91440" bIns="45720">
            <a:prstTxWarp prst="textArchUp">
              <a:avLst/>
            </a:prstTxWarp>
            <a:spAutoFit/>
          </a:bodyPr>
          <a:lstStyle/>
          <a:p>
            <a:pPr algn="ctr"/>
            <a:r>
              <a:rPr lang="en-US" sz="2000" b="1" cap="none" spc="0" dirty="0">
                <a:ln w="0"/>
                <a:solidFill>
                  <a:schemeClr val="accent5">
                    <a:lumMod val="75000"/>
                    <a:lumOff val="25000"/>
                  </a:schemeClr>
                </a:solidFill>
                <a:latin typeface="Barlow" panose="00000500000000000000" pitchFamily="2" charset="0"/>
              </a:rPr>
              <a:t>Shoreline of Wonder</a:t>
            </a:r>
          </a:p>
        </p:txBody>
      </p:sp>
      <p:sp>
        <p:nvSpPr>
          <p:cNvPr id="7" name="Freeform: Shape 6">
            <a:extLst>
              <a:ext uri="{FF2B5EF4-FFF2-40B4-BE49-F238E27FC236}">
                <a16:creationId xmlns:a16="http://schemas.microsoft.com/office/drawing/2014/main" id="{686F5625-F944-40C5-B206-B39CB052BA32}"/>
              </a:ext>
            </a:extLst>
          </p:cNvPr>
          <p:cNvSpPr/>
          <p:nvPr/>
        </p:nvSpPr>
        <p:spPr>
          <a:xfrm rot="11990175">
            <a:off x="5453538" y="142742"/>
            <a:ext cx="1423718" cy="6595110"/>
          </a:xfrm>
          <a:custGeom>
            <a:avLst/>
            <a:gdLst>
              <a:gd name="connsiteX0" fmla="*/ 0 w 1423718"/>
              <a:gd name="connsiteY0" fmla="*/ 0 h 6595110"/>
              <a:gd name="connsiteX1" fmla="*/ 514350 w 1423718"/>
              <a:gd name="connsiteY1" fmla="*/ 1165860 h 6595110"/>
              <a:gd name="connsiteX2" fmla="*/ 1085850 w 1423718"/>
              <a:gd name="connsiteY2" fmla="*/ 2937510 h 6595110"/>
              <a:gd name="connsiteX3" fmla="*/ 1405890 w 1423718"/>
              <a:gd name="connsiteY3" fmla="*/ 4720590 h 6595110"/>
              <a:gd name="connsiteX4" fmla="*/ 1348740 w 1423718"/>
              <a:gd name="connsiteY4" fmla="*/ 5726430 h 6595110"/>
              <a:gd name="connsiteX5" fmla="*/ 1062990 w 1423718"/>
              <a:gd name="connsiteY5" fmla="*/ 6595110 h 659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718" h="6595110">
                <a:moveTo>
                  <a:pt x="0" y="0"/>
                </a:moveTo>
                <a:cubicBezTo>
                  <a:pt x="166687" y="338137"/>
                  <a:pt x="333375" y="676275"/>
                  <a:pt x="514350" y="1165860"/>
                </a:cubicBezTo>
                <a:cubicBezTo>
                  <a:pt x="695325" y="1655445"/>
                  <a:pt x="937260" y="2345055"/>
                  <a:pt x="1085850" y="2937510"/>
                </a:cubicBezTo>
                <a:cubicBezTo>
                  <a:pt x="1234440" y="3529965"/>
                  <a:pt x="1362075" y="4255770"/>
                  <a:pt x="1405890" y="4720590"/>
                </a:cubicBezTo>
                <a:cubicBezTo>
                  <a:pt x="1449705" y="5185410"/>
                  <a:pt x="1405890" y="5414010"/>
                  <a:pt x="1348740" y="5726430"/>
                </a:cubicBezTo>
                <a:cubicBezTo>
                  <a:pt x="1291590" y="6038850"/>
                  <a:pt x="1177290" y="6316980"/>
                  <a:pt x="1062990" y="6595110"/>
                </a:cubicBezTo>
              </a:path>
            </a:pathLst>
          </a:custGeom>
          <a:noFill/>
          <a:ln w="57150">
            <a:solidFill>
              <a:schemeClr val="bg2">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262;p7">
            <a:extLst>
              <a:ext uri="{FF2B5EF4-FFF2-40B4-BE49-F238E27FC236}">
                <a16:creationId xmlns:a16="http://schemas.microsoft.com/office/drawing/2014/main" id="{B8644C46-C031-1076-B3BE-A03208F1DEB4}"/>
              </a:ext>
            </a:extLst>
          </p:cNvPr>
          <p:cNvSpPr txBox="1"/>
          <p:nvPr/>
        </p:nvSpPr>
        <p:spPr>
          <a:xfrm>
            <a:off x="10089220" y="333524"/>
            <a:ext cx="1516310" cy="783148"/>
          </a:xfrm>
          <a:prstGeom prst="roundRect">
            <a:avLst/>
          </a:prstGeom>
          <a:solidFill>
            <a:schemeClr val="tx2">
              <a:lumMod val="10000"/>
              <a:alpha val="50196"/>
            </a:schemeClr>
          </a:solidFill>
          <a:ln>
            <a:noFill/>
          </a:ln>
          <a:effectLst>
            <a:outerShdw blurRad="50800" dist="38100" dir="2700000" algn="tl" rotWithShape="0">
              <a:prstClr val="black">
                <a:alpha val="40000"/>
              </a:prst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bg1"/>
                </a:solidFill>
                <a:latin typeface="Barlow"/>
                <a:ea typeface="Calibri"/>
                <a:cs typeface="Calibri"/>
                <a:sym typeface="Barlow"/>
              </a:rPr>
              <a:t>Sea of </a:t>
            </a:r>
          </a:p>
          <a:p>
            <a:pPr marL="0" marR="0" lvl="0" indent="0" algn="l" rtl="0">
              <a:spcBef>
                <a:spcPts val="0"/>
              </a:spcBef>
              <a:spcAft>
                <a:spcPts val="0"/>
              </a:spcAft>
              <a:buNone/>
            </a:pPr>
            <a:r>
              <a:rPr lang="en-US" sz="2000" dirty="0">
                <a:solidFill>
                  <a:schemeClr val="bg1"/>
                </a:solidFill>
                <a:latin typeface="Barlow"/>
                <a:ea typeface="Calibri"/>
                <a:cs typeface="Calibri"/>
                <a:sym typeface="Barlow"/>
              </a:rPr>
              <a:t>Mysteries</a:t>
            </a:r>
            <a:endParaRPr sz="2000" dirty="0">
              <a:solidFill>
                <a:schemeClr val="bg1"/>
              </a:solidFill>
              <a:latin typeface="Calibri"/>
              <a:ea typeface="Calibri"/>
              <a:cs typeface="Calibri"/>
              <a:sym typeface="Calibri"/>
            </a:endParaRPr>
          </a:p>
        </p:txBody>
      </p:sp>
      <p:sp>
        <p:nvSpPr>
          <p:cNvPr id="14" name="Google Shape;262;p7">
            <a:extLst>
              <a:ext uri="{FF2B5EF4-FFF2-40B4-BE49-F238E27FC236}">
                <a16:creationId xmlns:a16="http://schemas.microsoft.com/office/drawing/2014/main" id="{91CBE7C4-4AE3-0015-924F-46E8789BBBD2}"/>
              </a:ext>
            </a:extLst>
          </p:cNvPr>
          <p:cNvSpPr txBox="1"/>
          <p:nvPr/>
        </p:nvSpPr>
        <p:spPr>
          <a:xfrm>
            <a:off x="327016" y="5817240"/>
            <a:ext cx="1613582" cy="783148"/>
          </a:xfrm>
          <a:prstGeom prst="roundRect">
            <a:avLst/>
          </a:prstGeom>
          <a:solidFill>
            <a:srgbClr val="627231">
              <a:alpha val="69804"/>
            </a:srgbClr>
          </a:solidFill>
          <a:ln>
            <a:noFill/>
          </a:ln>
          <a:effectLst>
            <a:outerShdw blurRad="50800" dist="38100" dir="2700000" algn="tl" rotWithShape="0">
              <a:prstClr val="black">
                <a:alpha val="40000"/>
              </a:prst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bg1"/>
                </a:solidFill>
                <a:latin typeface="Barlow"/>
                <a:ea typeface="Calibri"/>
                <a:cs typeface="Calibri"/>
                <a:sym typeface="Barlow"/>
              </a:rPr>
              <a:t>Island of </a:t>
            </a:r>
          </a:p>
          <a:p>
            <a:pPr marL="0" marR="0" lvl="0" indent="0" algn="l" rtl="0">
              <a:spcBef>
                <a:spcPts val="0"/>
              </a:spcBef>
              <a:spcAft>
                <a:spcPts val="0"/>
              </a:spcAft>
              <a:buNone/>
            </a:pPr>
            <a:r>
              <a:rPr lang="en-US" sz="2000" dirty="0">
                <a:solidFill>
                  <a:schemeClr val="bg1"/>
                </a:solidFill>
                <a:latin typeface="Barlow"/>
                <a:ea typeface="Calibri"/>
                <a:cs typeface="Calibri"/>
                <a:sym typeface="Barlow"/>
              </a:rPr>
              <a:t>Knowledge</a:t>
            </a:r>
            <a:endParaRPr sz="2000" dirty="0">
              <a:solidFill>
                <a:schemeClr val="bg1"/>
              </a:solidFill>
              <a:latin typeface="Calibri"/>
              <a:ea typeface="Calibri"/>
              <a:cs typeface="Calibri"/>
              <a:sym typeface="Calibri"/>
            </a:endParaRPr>
          </a:p>
        </p:txBody>
      </p:sp>
      <p:sp>
        <p:nvSpPr>
          <p:cNvPr id="16" name="Google Shape;262;p7">
            <a:extLst>
              <a:ext uri="{FF2B5EF4-FFF2-40B4-BE49-F238E27FC236}">
                <a16:creationId xmlns:a16="http://schemas.microsoft.com/office/drawing/2014/main" id="{0D7AD630-E461-E7FF-27D9-373C1BD2F403}"/>
              </a:ext>
            </a:extLst>
          </p:cNvPr>
          <p:cNvSpPr txBox="1"/>
          <p:nvPr/>
        </p:nvSpPr>
        <p:spPr>
          <a:xfrm>
            <a:off x="109481" y="279368"/>
            <a:ext cx="4517750" cy="646941"/>
          </a:xfrm>
          <a:prstGeom prst="round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dirty="0">
                <a:solidFill>
                  <a:schemeClr val="bg1"/>
                </a:solidFill>
                <a:latin typeface="Barlow"/>
                <a:ea typeface="Barlow"/>
                <a:cs typeface="Barlow"/>
                <a:sym typeface="Barlow"/>
              </a:rPr>
              <a:t>Designer’s perspective</a:t>
            </a:r>
            <a:endParaRPr sz="3200"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104428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6296A34-EC6C-22E7-7F09-2133FBCDB63D}"/>
              </a:ext>
            </a:extLst>
          </p:cNvPr>
          <p:cNvGrpSpPr/>
          <p:nvPr/>
        </p:nvGrpSpPr>
        <p:grpSpPr>
          <a:xfrm>
            <a:off x="901797" y="2526479"/>
            <a:ext cx="2427226" cy="2124364"/>
            <a:chOff x="1874590" y="2366818"/>
            <a:chExt cx="2427226" cy="2124364"/>
          </a:xfrm>
          <a:effectLst>
            <a:outerShdw blurRad="50800" dist="38100" dir="2700000" sx="107000" sy="107000" algn="tl" rotWithShape="0">
              <a:prstClr val="black">
                <a:alpha val="40000"/>
              </a:prstClr>
            </a:outerShdw>
          </a:effectLst>
        </p:grpSpPr>
        <p:sp>
          <p:nvSpPr>
            <p:cNvPr id="3" name="Oval 2">
              <a:extLst>
                <a:ext uri="{FF2B5EF4-FFF2-40B4-BE49-F238E27FC236}">
                  <a16:creationId xmlns:a16="http://schemas.microsoft.com/office/drawing/2014/main" id="{CB7B3CB5-AC8D-6E8E-AC3D-7F3FD134F227}"/>
                </a:ext>
              </a:extLst>
            </p:cNvPr>
            <p:cNvSpPr/>
            <p:nvPr/>
          </p:nvSpPr>
          <p:spPr>
            <a:xfrm>
              <a:off x="2053731" y="2366818"/>
              <a:ext cx="2068945" cy="2124364"/>
            </a:xfrm>
            <a:prstGeom prst="ellipse">
              <a:avLst/>
            </a:prstGeom>
            <a:solidFill>
              <a:schemeClr val="tx2"/>
            </a:solidFill>
            <a:ln w="2024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Graphic 3" descr="Female Profile with solid fill">
              <a:extLst>
                <a:ext uri="{FF2B5EF4-FFF2-40B4-BE49-F238E27FC236}">
                  <a16:creationId xmlns:a16="http://schemas.microsoft.com/office/drawing/2014/main" id="{142AAA34-C81F-4AF2-8886-687D9312DD3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550877" y="2641844"/>
              <a:ext cx="1102013" cy="1102013"/>
            </a:xfrm>
            <a:prstGeom prst="rect">
              <a:avLst/>
            </a:prstGeom>
          </p:spPr>
        </p:pic>
        <p:sp>
          <p:nvSpPr>
            <p:cNvPr id="5" name="Google Shape;262;p7">
              <a:extLst>
                <a:ext uri="{FF2B5EF4-FFF2-40B4-BE49-F238E27FC236}">
                  <a16:creationId xmlns:a16="http://schemas.microsoft.com/office/drawing/2014/main" id="{D7188BD8-C4D8-8F56-E7B1-4977E5D51192}"/>
                </a:ext>
              </a:extLst>
            </p:cNvPr>
            <p:cNvSpPr txBox="1"/>
            <p:nvPr/>
          </p:nvSpPr>
          <p:spPr>
            <a:xfrm>
              <a:off x="1874590" y="3547073"/>
              <a:ext cx="2427226" cy="646941"/>
            </a:xfrm>
            <a:prstGeom prst="round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dirty="0">
                  <a:solidFill>
                    <a:schemeClr val="tx2">
                      <a:lumMod val="10000"/>
                    </a:schemeClr>
                  </a:solidFill>
                  <a:latin typeface="Barlow"/>
                  <a:ea typeface="Barlow"/>
                  <a:cs typeface="Barlow"/>
                  <a:sym typeface="Barlow"/>
                </a:rPr>
                <a:t>Designer</a:t>
              </a:r>
              <a:endParaRPr sz="3200" b="1" dirty="0">
                <a:solidFill>
                  <a:schemeClr val="tx2">
                    <a:lumMod val="10000"/>
                  </a:schemeClr>
                </a:solidFill>
                <a:latin typeface="Calibri"/>
                <a:ea typeface="Calibri"/>
                <a:cs typeface="Calibri"/>
                <a:sym typeface="Calibri"/>
              </a:endParaRPr>
            </a:p>
          </p:txBody>
        </p:sp>
      </p:grpSp>
      <p:grpSp>
        <p:nvGrpSpPr>
          <p:cNvPr id="6" name="Group 5">
            <a:extLst>
              <a:ext uri="{FF2B5EF4-FFF2-40B4-BE49-F238E27FC236}">
                <a16:creationId xmlns:a16="http://schemas.microsoft.com/office/drawing/2014/main" id="{D13C0BFF-A58A-8A15-7EB3-6C7416A90F70}"/>
              </a:ext>
            </a:extLst>
          </p:cNvPr>
          <p:cNvGrpSpPr/>
          <p:nvPr/>
        </p:nvGrpSpPr>
        <p:grpSpPr>
          <a:xfrm>
            <a:off x="8513955" y="2526479"/>
            <a:ext cx="2068945" cy="2124364"/>
            <a:chOff x="9313430" y="2454563"/>
            <a:chExt cx="2068945" cy="2124364"/>
          </a:xfrm>
          <a:effectLst/>
        </p:grpSpPr>
        <p:sp>
          <p:nvSpPr>
            <p:cNvPr id="7" name="Oval 6">
              <a:extLst>
                <a:ext uri="{FF2B5EF4-FFF2-40B4-BE49-F238E27FC236}">
                  <a16:creationId xmlns:a16="http://schemas.microsoft.com/office/drawing/2014/main" id="{29FCE489-F1C7-6FFF-9BDA-3A50FFBF8ED6}"/>
                </a:ext>
              </a:extLst>
            </p:cNvPr>
            <p:cNvSpPr/>
            <p:nvPr/>
          </p:nvSpPr>
          <p:spPr>
            <a:xfrm>
              <a:off x="9313430" y="2454563"/>
              <a:ext cx="2068945" cy="2124364"/>
            </a:xfrm>
            <a:prstGeom prst="ellipse">
              <a:avLst/>
            </a:prstGeom>
            <a:solidFill>
              <a:schemeClr val="tx2">
                <a:lumMod val="25000"/>
              </a:schemeClr>
            </a:solidFill>
            <a:ln w="2024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Google Shape;262;p7">
              <a:extLst>
                <a:ext uri="{FF2B5EF4-FFF2-40B4-BE49-F238E27FC236}">
                  <a16:creationId xmlns:a16="http://schemas.microsoft.com/office/drawing/2014/main" id="{D66EF7C2-23C5-336B-4A9A-82F2709DCB93}"/>
                </a:ext>
              </a:extLst>
            </p:cNvPr>
            <p:cNvSpPr txBox="1"/>
            <p:nvPr/>
          </p:nvSpPr>
          <p:spPr>
            <a:xfrm>
              <a:off x="9378523" y="3603267"/>
              <a:ext cx="1938757" cy="646941"/>
            </a:xfrm>
            <a:prstGeom prst="round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L="0" indent="0" algn="ctr">
                <a:buNone/>
                <a:defRPr sz="3200" b="1">
                  <a:solidFill>
                    <a:schemeClr val="tx2">
                      <a:lumMod val="10000"/>
                    </a:schemeClr>
                  </a:solidFill>
                  <a:latin typeface="Barlow"/>
                  <a:ea typeface="Barlow"/>
                  <a:cs typeface="Barlow"/>
                </a:defRPr>
              </a:lvl1pPr>
            </a:lstStyle>
            <a:p>
              <a:r>
                <a:rPr lang="en-US" dirty="0">
                  <a:solidFill>
                    <a:schemeClr val="bg1"/>
                  </a:solidFill>
                  <a:sym typeface="Barlow"/>
                </a:rPr>
                <a:t>User</a:t>
              </a:r>
              <a:endParaRPr dirty="0">
                <a:solidFill>
                  <a:schemeClr val="bg1"/>
                </a:solidFill>
                <a:sym typeface="Calibri"/>
              </a:endParaRPr>
            </a:p>
          </p:txBody>
        </p:sp>
        <p:pic>
          <p:nvPicPr>
            <p:cNvPr id="9" name="Graphic 8" descr="Male profile with solid fill">
              <a:extLst>
                <a:ext uri="{FF2B5EF4-FFF2-40B4-BE49-F238E27FC236}">
                  <a16:creationId xmlns:a16="http://schemas.microsoft.com/office/drawing/2014/main" id="{0F977C62-AEBB-62D5-CFDF-F3BC139B0C6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25066" y="2627616"/>
              <a:ext cx="1245672" cy="1245672"/>
            </a:xfrm>
            <a:prstGeom prst="rect">
              <a:avLst/>
            </a:prstGeom>
          </p:spPr>
        </p:pic>
      </p:grpSp>
      <p:sp>
        <p:nvSpPr>
          <p:cNvPr id="10" name="Rectangle 9">
            <a:extLst>
              <a:ext uri="{FF2B5EF4-FFF2-40B4-BE49-F238E27FC236}">
                <a16:creationId xmlns:a16="http://schemas.microsoft.com/office/drawing/2014/main" id="{1084EADE-7A56-9AA0-A74D-EC5DF7428C58}"/>
              </a:ext>
            </a:extLst>
          </p:cNvPr>
          <p:cNvSpPr/>
          <p:nvPr/>
        </p:nvSpPr>
        <p:spPr>
          <a:xfrm rot="16628856">
            <a:off x="2876635" y="3126995"/>
            <a:ext cx="5724644" cy="923330"/>
          </a:xfrm>
          <a:prstGeom prst="rect">
            <a:avLst/>
          </a:prstGeom>
          <a:noFill/>
        </p:spPr>
        <p:txBody>
          <a:bodyPr wrap="none" lIns="91440" tIns="45720" rIns="91440" bIns="45720">
            <a:prstTxWarp prst="textArchUp">
              <a:avLst/>
            </a:prstTxWarp>
            <a:spAutoFit/>
          </a:bodyPr>
          <a:lstStyle/>
          <a:p>
            <a:pPr algn="ctr"/>
            <a:r>
              <a:rPr lang="en-US" sz="6000" cap="none" spc="0" dirty="0">
                <a:ln w="0"/>
                <a:solidFill>
                  <a:schemeClr val="bg2">
                    <a:lumMod val="75000"/>
                    <a:lumOff val="25000"/>
                  </a:schemeClr>
                </a:solidFill>
                <a:effectLst>
                  <a:outerShdw blurRad="38100" dist="19050" dir="2700000" algn="tl" rotWithShape="0">
                    <a:schemeClr val="dk1">
                      <a:alpha val="40000"/>
                    </a:schemeClr>
                  </a:outerShdw>
                </a:effectLst>
                <a:latin typeface="Barlow" panose="00000500000000000000" pitchFamily="2" charset="0"/>
              </a:rPr>
              <a:t>Data</a:t>
            </a:r>
            <a:r>
              <a:rPr lang="en-US" sz="6000" cap="none" spc="0" dirty="0">
                <a:ln w="0"/>
                <a:solidFill>
                  <a:schemeClr val="tx2">
                    <a:lumMod val="10000"/>
                  </a:schemeClr>
                </a:solidFill>
                <a:effectLst>
                  <a:outerShdw blurRad="38100" dist="19050" dir="2700000" algn="tl" rotWithShape="0">
                    <a:schemeClr val="dk1">
                      <a:alpha val="40000"/>
                    </a:schemeClr>
                  </a:outerShdw>
                </a:effectLst>
                <a:latin typeface="Barlow" panose="00000500000000000000" pitchFamily="2" charset="0"/>
              </a:rPr>
              <a:t> </a:t>
            </a:r>
            <a:r>
              <a:rPr lang="en-US" sz="6000" cap="none" spc="0" dirty="0">
                <a:ln w="0"/>
                <a:solidFill>
                  <a:schemeClr val="bg2">
                    <a:lumMod val="90000"/>
                    <a:lumOff val="10000"/>
                  </a:schemeClr>
                </a:solidFill>
                <a:effectLst>
                  <a:outerShdw blurRad="38100" dist="19050" dir="2700000" algn="tl" rotWithShape="0">
                    <a:schemeClr val="dk1">
                      <a:alpha val="40000"/>
                    </a:schemeClr>
                  </a:outerShdw>
                </a:effectLst>
                <a:latin typeface="Barlow" panose="00000500000000000000" pitchFamily="2" charset="0"/>
              </a:rPr>
              <a:t>Visualization</a:t>
            </a:r>
          </a:p>
        </p:txBody>
      </p:sp>
      <p:sp>
        <p:nvSpPr>
          <p:cNvPr id="11" name="Rectangle 10">
            <a:extLst>
              <a:ext uri="{FF2B5EF4-FFF2-40B4-BE49-F238E27FC236}">
                <a16:creationId xmlns:a16="http://schemas.microsoft.com/office/drawing/2014/main" id="{FEB3340E-E23C-4362-D6BB-2ECC57AB4EA4}"/>
              </a:ext>
            </a:extLst>
          </p:cNvPr>
          <p:cNvSpPr/>
          <p:nvPr/>
        </p:nvSpPr>
        <p:spPr>
          <a:xfrm rot="16628856">
            <a:off x="3552976" y="3070693"/>
            <a:ext cx="5724644" cy="923330"/>
          </a:xfrm>
          <a:prstGeom prst="rect">
            <a:avLst/>
          </a:prstGeom>
          <a:noFill/>
        </p:spPr>
        <p:txBody>
          <a:bodyPr wrap="none" lIns="91440" tIns="45720" rIns="91440" bIns="45720">
            <a:prstTxWarp prst="textArchUp">
              <a:avLst/>
            </a:prstTxWarp>
            <a:spAutoFit/>
          </a:bodyPr>
          <a:lstStyle/>
          <a:p>
            <a:pPr algn="ctr"/>
            <a:r>
              <a:rPr lang="en-US" sz="2000" b="1" cap="none" spc="0" dirty="0">
                <a:ln w="0"/>
                <a:solidFill>
                  <a:schemeClr val="accent5">
                    <a:lumMod val="75000"/>
                    <a:lumOff val="25000"/>
                  </a:schemeClr>
                </a:solidFill>
                <a:latin typeface="Barlow" panose="00000500000000000000" pitchFamily="2" charset="0"/>
              </a:rPr>
              <a:t>Shoreline of Wonder</a:t>
            </a:r>
          </a:p>
        </p:txBody>
      </p:sp>
      <p:sp>
        <p:nvSpPr>
          <p:cNvPr id="12" name="Freeform: Shape 6">
            <a:extLst>
              <a:ext uri="{FF2B5EF4-FFF2-40B4-BE49-F238E27FC236}">
                <a16:creationId xmlns:a16="http://schemas.microsoft.com/office/drawing/2014/main" id="{5FCA7E2C-8602-91C5-C45E-7398DC745678}"/>
              </a:ext>
            </a:extLst>
          </p:cNvPr>
          <p:cNvSpPr/>
          <p:nvPr/>
        </p:nvSpPr>
        <p:spPr>
          <a:xfrm rot="11990175">
            <a:off x="5453538" y="142742"/>
            <a:ext cx="1423718" cy="6595110"/>
          </a:xfrm>
          <a:custGeom>
            <a:avLst/>
            <a:gdLst>
              <a:gd name="connsiteX0" fmla="*/ 0 w 1423718"/>
              <a:gd name="connsiteY0" fmla="*/ 0 h 6595110"/>
              <a:gd name="connsiteX1" fmla="*/ 514350 w 1423718"/>
              <a:gd name="connsiteY1" fmla="*/ 1165860 h 6595110"/>
              <a:gd name="connsiteX2" fmla="*/ 1085850 w 1423718"/>
              <a:gd name="connsiteY2" fmla="*/ 2937510 h 6595110"/>
              <a:gd name="connsiteX3" fmla="*/ 1405890 w 1423718"/>
              <a:gd name="connsiteY3" fmla="*/ 4720590 h 6595110"/>
              <a:gd name="connsiteX4" fmla="*/ 1348740 w 1423718"/>
              <a:gd name="connsiteY4" fmla="*/ 5726430 h 6595110"/>
              <a:gd name="connsiteX5" fmla="*/ 1062990 w 1423718"/>
              <a:gd name="connsiteY5" fmla="*/ 6595110 h 659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718" h="6595110">
                <a:moveTo>
                  <a:pt x="0" y="0"/>
                </a:moveTo>
                <a:cubicBezTo>
                  <a:pt x="166687" y="338137"/>
                  <a:pt x="333375" y="676275"/>
                  <a:pt x="514350" y="1165860"/>
                </a:cubicBezTo>
                <a:cubicBezTo>
                  <a:pt x="695325" y="1655445"/>
                  <a:pt x="937260" y="2345055"/>
                  <a:pt x="1085850" y="2937510"/>
                </a:cubicBezTo>
                <a:cubicBezTo>
                  <a:pt x="1234440" y="3529965"/>
                  <a:pt x="1362075" y="4255770"/>
                  <a:pt x="1405890" y="4720590"/>
                </a:cubicBezTo>
                <a:cubicBezTo>
                  <a:pt x="1449705" y="5185410"/>
                  <a:pt x="1405890" y="5414010"/>
                  <a:pt x="1348740" y="5726430"/>
                </a:cubicBezTo>
                <a:cubicBezTo>
                  <a:pt x="1291590" y="6038850"/>
                  <a:pt x="1177290" y="6316980"/>
                  <a:pt x="1062990" y="6595110"/>
                </a:cubicBezTo>
              </a:path>
            </a:pathLst>
          </a:custGeom>
          <a:noFill/>
          <a:ln w="57150">
            <a:solidFill>
              <a:schemeClr val="bg2">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Google Shape;262;p7">
            <a:extLst>
              <a:ext uri="{FF2B5EF4-FFF2-40B4-BE49-F238E27FC236}">
                <a16:creationId xmlns:a16="http://schemas.microsoft.com/office/drawing/2014/main" id="{AF30743F-AC89-2A4C-97CF-9392555FA6DA}"/>
              </a:ext>
            </a:extLst>
          </p:cNvPr>
          <p:cNvSpPr txBox="1"/>
          <p:nvPr/>
        </p:nvSpPr>
        <p:spPr>
          <a:xfrm>
            <a:off x="109481" y="279368"/>
            <a:ext cx="4517750" cy="646941"/>
          </a:xfrm>
          <a:prstGeom prst="round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dirty="0">
                <a:solidFill>
                  <a:schemeClr val="bg1"/>
                </a:solidFill>
                <a:latin typeface="Barlow"/>
                <a:ea typeface="Barlow"/>
                <a:cs typeface="Barlow"/>
                <a:sym typeface="Barlow"/>
              </a:rPr>
              <a:t>Designer’s perspective</a:t>
            </a:r>
            <a:endParaRPr sz="3200" dirty="0">
              <a:solidFill>
                <a:schemeClr val="bg1"/>
              </a:solidFill>
              <a:latin typeface="Calibri"/>
              <a:ea typeface="Calibri"/>
              <a:cs typeface="Calibri"/>
              <a:sym typeface="Calibri"/>
            </a:endParaRPr>
          </a:p>
        </p:txBody>
      </p:sp>
      <p:sp>
        <p:nvSpPr>
          <p:cNvPr id="16" name="Left-Right Arrow 6">
            <a:extLst>
              <a:ext uri="{FF2B5EF4-FFF2-40B4-BE49-F238E27FC236}">
                <a16:creationId xmlns:a16="http://schemas.microsoft.com/office/drawing/2014/main" id="{8BD6E8C2-F8E9-14DD-9C0F-CAC0CCE878CE}"/>
              </a:ext>
            </a:extLst>
          </p:cNvPr>
          <p:cNvSpPr/>
          <p:nvPr/>
        </p:nvSpPr>
        <p:spPr>
          <a:xfrm>
            <a:off x="2840854" y="3128410"/>
            <a:ext cx="2018865" cy="868650"/>
          </a:xfrm>
          <a:prstGeom prst="leftRightArrow">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Barlow" panose="00000500000000000000" pitchFamily="2" charset="0"/>
              </a:rPr>
              <a:t>ENCODING</a:t>
            </a:r>
          </a:p>
        </p:txBody>
      </p:sp>
      <p:sp>
        <p:nvSpPr>
          <p:cNvPr id="17" name="Google Shape;262;p7">
            <a:extLst>
              <a:ext uri="{FF2B5EF4-FFF2-40B4-BE49-F238E27FC236}">
                <a16:creationId xmlns:a16="http://schemas.microsoft.com/office/drawing/2014/main" id="{E7131A0D-C3C3-8E91-8190-D67506498015}"/>
              </a:ext>
            </a:extLst>
          </p:cNvPr>
          <p:cNvSpPr txBox="1"/>
          <p:nvPr/>
        </p:nvSpPr>
        <p:spPr>
          <a:xfrm>
            <a:off x="2948391" y="2565595"/>
            <a:ext cx="1704875"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i="1" dirty="0">
                <a:solidFill>
                  <a:schemeClr val="tx2">
                    <a:lumMod val="90000"/>
                  </a:schemeClr>
                </a:solidFill>
                <a:latin typeface="Barlow" panose="00000500000000000000" pitchFamily="2" charset="0"/>
                <a:ea typeface="Calibri"/>
                <a:cs typeface="Calibri"/>
                <a:sym typeface="Barlow"/>
              </a:rPr>
              <a:t>Mental </a:t>
            </a:r>
          </a:p>
          <a:p>
            <a:pPr marL="0" marR="0" lvl="0" indent="0" algn="ctr" rtl="0">
              <a:spcBef>
                <a:spcPts val="0"/>
              </a:spcBef>
              <a:spcAft>
                <a:spcPts val="0"/>
              </a:spcAft>
              <a:buNone/>
            </a:pPr>
            <a:r>
              <a:rPr lang="en-US" sz="1800" i="1" dirty="0">
                <a:solidFill>
                  <a:schemeClr val="tx2">
                    <a:lumMod val="90000"/>
                  </a:schemeClr>
                </a:solidFill>
                <a:latin typeface="Barlow" panose="00000500000000000000" pitchFamily="2" charset="0"/>
                <a:ea typeface="Calibri"/>
                <a:cs typeface="Calibri"/>
                <a:sym typeface="Barlow"/>
              </a:rPr>
              <a:t>imagery</a:t>
            </a:r>
            <a:endParaRPr sz="1800" b="1" i="1" dirty="0">
              <a:solidFill>
                <a:schemeClr val="tx2">
                  <a:lumMod val="90000"/>
                </a:schemeClr>
              </a:solidFill>
              <a:latin typeface="Barlow" panose="00000500000000000000" pitchFamily="2" charset="0"/>
              <a:ea typeface="Calibri"/>
              <a:cs typeface="Calibri"/>
              <a:sym typeface="Calibri"/>
            </a:endParaRPr>
          </a:p>
        </p:txBody>
      </p:sp>
      <p:sp>
        <p:nvSpPr>
          <p:cNvPr id="18" name="Left-Right Arrow 4">
            <a:extLst>
              <a:ext uri="{FF2B5EF4-FFF2-40B4-BE49-F238E27FC236}">
                <a16:creationId xmlns:a16="http://schemas.microsoft.com/office/drawing/2014/main" id="{41C17F0A-C1F2-FE7E-11B7-B29D2A976291}"/>
              </a:ext>
            </a:extLst>
          </p:cNvPr>
          <p:cNvSpPr/>
          <p:nvPr/>
        </p:nvSpPr>
        <p:spPr>
          <a:xfrm>
            <a:off x="6220090" y="3121500"/>
            <a:ext cx="2018865" cy="868650"/>
          </a:xfrm>
          <a:prstGeom prst="leftRightArrow">
            <a:avLst/>
          </a:prstGeom>
          <a:solidFill>
            <a:schemeClr val="tx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latin typeface="Barlow" panose="00000500000000000000" pitchFamily="2" charset="0"/>
              </a:rPr>
              <a:t>DECODING</a:t>
            </a:r>
          </a:p>
        </p:txBody>
      </p:sp>
      <p:sp>
        <p:nvSpPr>
          <p:cNvPr id="19" name="Google Shape;262;p7">
            <a:extLst>
              <a:ext uri="{FF2B5EF4-FFF2-40B4-BE49-F238E27FC236}">
                <a16:creationId xmlns:a16="http://schemas.microsoft.com/office/drawing/2014/main" id="{6DA748B5-1561-1BEB-A243-3AB40E5909F6}"/>
              </a:ext>
            </a:extLst>
          </p:cNvPr>
          <p:cNvSpPr txBox="1"/>
          <p:nvPr/>
        </p:nvSpPr>
        <p:spPr>
          <a:xfrm>
            <a:off x="6102293" y="2526479"/>
            <a:ext cx="2265690"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i="1" dirty="0">
                <a:solidFill>
                  <a:schemeClr val="tx2">
                    <a:lumMod val="90000"/>
                  </a:schemeClr>
                </a:solidFill>
                <a:latin typeface="Barlow" panose="00000500000000000000" pitchFamily="2" charset="0"/>
                <a:ea typeface="Calibri"/>
                <a:cs typeface="Calibri"/>
                <a:sym typeface="Barlow"/>
              </a:rPr>
              <a:t>Graphical </a:t>
            </a:r>
          </a:p>
          <a:p>
            <a:pPr marL="0" marR="0" lvl="0" indent="0" algn="ctr" rtl="0">
              <a:spcBef>
                <a:spcPts val="0"/>
              </a:spcBef>
              <a:spcAft>
                <a:spcPts val="0"/>
              </a:spcAft>
              <a:buNone/>
            </a:pPr>
            <a:r>
              <a:rPr lang="en-US" sz="1800" i="1" dirty="0">
                <a:solidFill>
                  <a:schemeClr val="tx2">
                    <a:lumMod val="90000"/>
                  </a:schemeClr>
                </a:solidFill>
                <a:latin typeface="Barlow" panose="00000500000000000000" pitchFamily="2" charset="0"/>
                <a:ea typeface="Calibri"/>
                <a:cs typeface="Calibri"/>
                <a:sym typeface="Barlow"/>
              </a:rPr>
              <a:t>Perception</a:t>
            </a:r>
            <a:endParaRPr sz="1800" b="1" i="1" dirty="0">
              <a:solidFill>
                <a:schemeClr val="tx2">
                  <a:lumMod val="90000"/>
                </a:schemeClr>
              </a:solidFill>
              <a:latin typeface="Barlow" panose="00000500000000000000" pitchFamily="2" charset="0"/>
              <a:ea typeface="Calibri"/>
              <a:cs typeface="Calibri"/>
              <a:sym typeface="Calibri"/>
            </a:endParaRPr>
          </a:p>
        </p:txBody>
      </p:sp>
      <p:sp>
        <p:nvSpPr>
          <p:cNvPr id="13" name="Google Shape;262;p7">
            <a:extLst>
              <a:ext uri="{FF2B5EF4-FFF2-40B4-BE49-F238E27FC236}">
                <a16:creationId xmlns:a16="http://schemas.microsoft.com/office/drawing/2014/main" id="{5509DFF5-87D8-FA33-2899-330560D63CEE}"/>
              </a:ext>
            </a:extLst>
          </p:cNvPr>
          <p:cNvSpPr txBox="1"/>
          <p:nvPr/>
        </p:nvSpPr>
        <p:spPr>
          <a:xfrm>
            <a:off x="10241620" y="485924"/>
            <a:ext cx="1516310" cy="783148"/>
          </a:xfrm>
          <a:prstGeom prst="roundRect">
            <a:avLst/>
          </a:prstGeom>
          <a:solidFill>
            <a:schemeClr val="tx2">
              <a:lumMod val="10000"/>
              <a:alpha val="50196"/>
            </a:schemeClr>
          </a:solidFill>
          <a:ln>
            <a:noFill/>
          </a:ln>
          <a:effectLst>
            <a:outerShdw blurRad="50800" dist="38100" dir="2700000" algn="tl" rotWithShape="0">
              <a:prstClr val="black">
                <a:alpha val="40000"/>
              </a:prst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bg1"/>
                </a:solidFill>
                <a:latin typeface="Barlow"/>
                <a:ea typeface="Calibri"/>
                <a:cs typeface="Calibri"/>
                <a:sym typeface="Barlow"/>
              </a:rPr>
              <a:t>Sea of </a:t>
            </a:r>
          </a:p>
          <a:p>
            <a:pPr marL="0" marR="0" lvl="0" indent="0" algn="l" rtl="0">
              <a:spcBef>
                <a:spcPts val="0"/>
              </a:spcBef>
              <a:spcAft>
                <a:spcPts val="0"/>
              </a:spcAft>
              <a:buNone/>
            </a:pPr>
            <a:r>
              <a:rPr lang="en-US" sz="2000" dirty="0">
                <a:solidFill>
                  <a:schemeClr val="bg1"/>
                </a:solidFill>
                <a:latin typeface="Barlow"/>
                <a:ea typeface="Calibri"/>
                <a:cs typeface="Calibri"/>
                <a:sym typeface="Barlow"/>
              </a:rPr>
              <a:t>Mysteries</a:t>
            </a:r>
            <a:endParaRPr sz="2000" dirty="0">
              <a:solidFill>
                <a:schemeClr val="bg1"/>
              </a:solidFill>
              <a:latin typeface="Calibri"/>
              <a:ea typeface="Calibri"/>
              <a:cs typeface="Calibri"/>
              <a:sym typeface="Calibri"/>
            </a:endParaRPr>
          </a:p>
        </p:txBody>
      </p:sp>
      <p:sp>
        <p:nvSpPr>
          <p:cNvPr id="14" name="Google Shape;262;p7">
            <a:extLst>
              <a:ext uri="{FF2B5EF4-FFF2-40B4-BE49-F238E27FC236}">
                <a16:creationId xmlns:a16="http://schemas.microsoft.com/office/drawing/2014/main" id="{90681881-88E0-EE0C-7842-45FC84B9E6B9}"/>
              </a:ext>
            </a:extLst>
          </p:cNvPr>
          <p:cNvSpPr txBox="1"/>
          <p:nvPr/>
        </p:nvSpPr>
        <p:spPr>
          <a:xfrm>
            <a:off x="479416" y="5969640"/>
            <a:ext cx="1613582" cy="783148"/>
          </a:xfrm>
          <a:prstGeom prst="roundRect">
            <a:avLst/>
          </a:prstGeom>
          <a:solidFill>
            <a:srgbClr val="627231">
              <a:alpha val="69804"/>
            </a:srgbClr>
          </a:solidFill>
          <a:ln>
            <a:noFill/>
          </a:ln>
          <a:effectLst>
            <a:outerShdw blurRad="50800" dist="38100" dir="2700000" algn="tl" rotWithShape="0">
              <a:prstClr val="black">
                <a:alpha val="40000"/>
              </a:prst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US" sz="2000" dirty="0">
                <a:solidFill>
                  <a:schemeClr val="bg1"/>
                </a:solidFill>
                <a:latin typeface="Barlow"/>
                <a:ea typeface="Calibri"/>
                <a:cs typeface="Calibri"/>
                <a:sym typeface="Barlow"/>
              </a:rPr>
              <a:t>Island of </a:t>
            </a:r>
          </a:p>
          <a:p>
            <a:pPr marL="0" marR="0" lvl="0" indent="0" algn="l" rtl="0">
              <a:spcBef>
                <a:spcPts val="0"/>
              </a:spcBef>
              <a:spcAft>
                <a:spcPts val="0"/>
              </a:spcAft>
              <a:buNone/>
            </a:pPr>
            <a:r>
              <a:rPr lang="en-US" sz="2000" dirty="0">
                <a:solidFill>
                  <a:schemeClr val="bg1"/>
                </a:solidFill>
                <a:latin typeface="Barlow"/>
                <a:ea typeface="Calibri"/>
                <a:cs typeface="Calibri"/>
                <a:sym typeface="Barlow"/>
              </a:rPr>
              <a:t>Knowledge</a:t>
            </a:r>
            <a:endParaRPr sz="2000"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1559970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5"/>
          <p:cNvSpPr txBox="1"/>
          <p:nvPr/>
        </p:nvSpPr>
        <p:spPr>
          <a:xfrm>
            <a:off x="2034241" y="1660297"/>
            <a:ext cx="9217691" cy="3693278"/>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600" dirty="0">
                <a:solidFill>
                  <a:srgbClr val="FFFFFF"/>
                </a:solidFill>
                <a:latin typeface="Barlow"/>
                <a:ea typeface="Barlow"/>
                <a:cs typeface="Barlow"/>
                <a:sym typeface="Barlow"/>
              </a:rPr>
              <a:t>“Highly structured </a:t>
            </a:r>
            <a:r>
              <a:rPr lang="en-US" sz="3600" b="1" dirty="0">
                <a:solidFill>
                  <a:schemeClr val="accent4">
                    <a:lumMod val="60000"/>
                    <a:lumOff val="40000"/>
                  </a:schemeClr>
                </a:solidFill>
                <a:latin typeface="Barlow"/>
                <a:ea typeface="Barlow"/>
                <a:cs typeface="Barlow"/>
                <a:sym typeface="Barlow"/>
              </a:rPr>
              <a:t>representations</a:t>
            </a:r>
            <a:r>
              <a:rPr lang="en-US" sz="3600" dirty="0">
                <a:solidFill>
                  <a:srgbClr val="FFFFFF"/>
                </a:solidFill>
                <a:latin typeface="Barlow"/>
                <a:ea typeface="Barlow"/>
                <a:cs typeface="Barlow"/>
                <a:sym typeface="Barlow"/>
              </a:rPr>
              <a:t> [that] can emerge </a:t>
            </a:r>
            <a:r>
              <a:rPr lang="en-US" sz="3600" b="1" dirty="0">
                <a:solidFill>
                  <a:schemeClr val="accent4">
                    <a:lumMod val="60000"/>
                    <a:lumOff val="40000"/>
                  </a:schemeClr>
                </a:solidFill>
                <a:latin typeface="Barlow"/>
                <a:sym typeface="Barlow"/>
              </a:rPr>
              <a:t>independently of retinal input</a:t>
            </a:r>
            <a:r>
              <a:rPr lang="en-US" sz="3600" dirty="0">
                <a:solidFill>
                  <a:srgbClr val="FFFFFF"/>
                </a:solidFill>
                <a:latin typeface="Barlow"/>
                <a:ea typeface="Barlow"/>
                <a:cs typeface="Barlow"/>
                <a:sym typeface="Barlow"/>
              </a:rPr>
              <a:t>, allowing the visual system to </a:t>
            </a:r>
            <a:r>
              <a:rPr lang="en-US" sz="3600" b="1" dirty="0">
                <a:solidFill>
                  <a:schemeClr val="accent4">
                    <a:lumMod val="60000"/>
                    <a:lumOff val="40000"/>
                  </a:schemeClr>
                </a:solidFill>
                <a:latin typeface="Barlow"/>
                <a:sym typeface="Barlow"/>
              </a:rPr>
              <a:t>reason</a:t>
            </a:r>
            <a:r>
              <a:rPr lang="en-US" sz="3600" dirty="0">
                <a:solidFill>
                  <a:srgbClr val="FFFFFF"/>
                </a:solidFill>
                <a:latin typeface="Barlow"/>
                <a:ea typeface="Barlow"/>
                <a:cs typeface="Barlow"/>
                <a:sym typeface="Barlow"/>
              </a:rPr>
              <a:t> </a:t>
            </a:r>
            <a:r>
              <a:rPr lang="en-US" sz="3600" b="1" dirty="0">
                <a:solidFill>
                  <a:schemeClr val="accent4">
                    <a:lumMod val="60000"/>
                    <a:lumOff val="40000"/>
                  </a:schemeClr>
                </a:solidFill>
                <a:latin typeface="Barlow"/>
                <a:ea typeface="Barlow"/>
                <a:cs typeface="Barlow"/>
                <a:sym typeface="Barlow"/>
              </a:rPr>
              <a:t>coherently</a:t>
            </a:r>
            <a:r>
              <a:rPr lang="en-US" sz="3600" dirty="0">
                <a:solidFill>
                  <a:srgbClr val="FFFFFF"/>
                </a:solidFill>
                <a:latin typeface="Barlow"/>
                <a:ea typeface="Barlow"/>
                <a:cs typeface="Barlow"/>
                <a:sym typeface="Barlow"/>
              </a:rPr>
              <a:t> about the visual environment, even when there is </a:t>
            </a:r>
            <a:r>
              <a:rPr lang="en-US" sz="3600" b="1" dirty="0">
                <a:solidFill>
                  <a:schemeClr val="accent4">
                    <a:lumMod val="60000"/>
                    <a:lumOff val="40000"/>
                  </a:schemeClr>
                </a:solidFill>
                <a:latin typeface="Barlow"/>
                <a:sym typeface="Barlow"/>
              </a:rPr>
              <a:t>nothing to see</a:t>
            </a:r>
            <a:r>
              <a:rPr lang="en-US" sz="3600" dirty="0">
                <a:solidFill>
                  <a:srgbClr val="FFFFFF"/>
                </a:solidFill>
                <a:latin typeface="Barlow"/>
                <a:ea typeface="Barlow"/>
                <a:cs typeface="Barlow"/>
                <a:sym typeface="Barlow"/>
              </a:rPr>
              <a:t>.” </a:t>
            </a:r>
            <a:endParaRPr dirty="0"/>
          </a:p>
          <a:p>
            <a:pPr marL="0" marR="0" lvl="0" indent="0" algn="l" rtl="0">
              <a:spcBef>
                <a:spcPts val="0"/>
              </a:spcBef>
              <a:spcAft>
                <a:spcPts val="0"/>
              </a:spcAft>
              <a:buNone/>
            </a:pPr>
            <a:endParaRPr sz="1800" dirty="0">
              <a:solidFill>
                <a:srgbClr val="FFFFFF"/>
              </a:solidFill>
              <a:latin typeface="Barlow"/>
              <a:ea typeface="Barlow"/>
              <a:cs typeface="Barlow"/>
              <a:sym typeface="Barlow"/>
            </a:endParaRPr>
          </a:p>
          <a:p>
            <a:pPr lvl="0"/>
            <a:r>
              <a:rPr lang="en-US" sz="1800" dirty="0">
                <a:solidFill>
                  <a:srgbClr val="FFFFFF"/>
                </a:solidFill>
                <a:latin typeface="Barlow"/>
                <a:ea typeface="Barlow"/>
                <a:cs typeface="Barlow"/>
                <a:sym typeface="Barlow"/>
              </a:rPr>
              <a:t>—Jesse Breedlove et al., </a:t>
            </a:r>
            <a:r>
              <a:rPr lang="en-US" sz="1800" i="1" dirty="0">
                <a:solidFill>
                  <a:srgbClr val="FFFFFF"/>
                </a:solidFill>
                <a:latin typeface="Barlow"/>
                <a:ea typeface="Barlow"/>
                <a:cs typeface="Barlow"/>
                <a:sym typeface="Barlow"/>
              </a:rPr>
              <a:t>Generative Feedback Explains Distinct Brain Activity Codes for Seen and Mental Images</a:t>
            </a:r>
            <a:endParaRPr sz="1800" i="1" dirty="0">
              <a:solidFill>
                <a:srgbClr val="FFFFFF"/>
              </a:solidFill>
              <a:latin typeface="Barlow"/>
              <a:ea typeface="Barlow"/>
              <a:cs typeface="Barlow"/>
              <a:sym typeface="Barlow"/>
            </a:endParaRPr>
          </a:p>
        </p:txBody>
      </p:sp>
      <p:sp>
        <p:nvSpPr>
          <p:cNvPr id="3" name="TextBox 2">
            <a:extLst>
              <a:ext uri="{FF2B5EF4-FFF2-40B4-BE49-F238E27FC236}">
                <a16:creationId xmlns:a16="http://schemas.microsoft.com/office/drawing/2014/main" id="{F745D8B0-9C8B-4FF8-FD74-63DB4B53358B}"/>
              </a:ext>
            </a:extLst>
          </p:cNvPr>
          <p:cNvSpPr txBox="1"/>
          <p:nvPr/>
        </p:nvSpPr>
        <p:spPr>
          <a:xfrm>
            <a:off x="2034241" y="5353575"/>
            <a:ext cx="8826592" cy="307777"/>
          </a:xfrm>
          <a:prstGeom prst="rect">
            <a:avLst/>
          </a:prstGeom>
          <a:noFill/>
        </p:spPr>
        <p:txBody>
          <a:bodyPr wrap="square">
            <a:spAutoFit/>
          </a:bodyPr>
          <a:lstStyle/>
          <a:p>
            <a:r>
              <a:rPr lang="en-US" sz="1400" dirty="0">
                <a:solidFill>
                  <a:srgbClr val="FFFFFF"/>
                </a:solidFill>
                <a:latin typeface="Barlow"/>
                <a:ea typeface="Barlow"/>
                <a:cs typeface="Barlow"/>
                <a:sym typeface="Barlow"/>
              </a:rPr>
              <a:t>Current Biology 30, 2211–2224 June 22, 2020</a:t>
            </a:r>
            <a:r>
              <a:rPr lang="en-US" dirty="0">
                <a:solidFill>
                  <a:srgbClr val="FFFFFF"/>
                </a:solidFill>
                <a:latin typeface="Barlow"/>
                <a:ea typeface="Barlow"/>
                <a:cs typeface="Barlow"/>
                <a:sym typeface="Barlow"/>
              </a:rPr>
              <a:t>.</a:t>
            </a:r>
            <a:r>
              <a:rPr lang="en-US" sz="1400" dirty="0">
                <a:solidFill>
                  <a:srgbClr val="FFFFFF"/>
                </a:solidFill>
                <a:latin typeface="Barlow"/>
                <a:ea typeface="Barlow"/>
                <a:cs typeface="Barlow"/>
                <a:sym typeface="Barlow"/>
              </a:rPr>
              <a:t> Elsevier Inc. https://</a:t>
            </a:r>
            <a:r>
              <a:rPr lang="en-US" sz="1400" dirty="0" err="1">
                <a:solidFill>
                  <a:srgbClr val="FFFFFF"/>
                </a:solidFill>
                <a:latin typeface="Barlow"/>
                <a:ea typeface="Barlow"/>
                <a:cs typeface="Barlow"/>
                <a:sym typeface="Barlow"/>
              </a:rPr>
              <a:t>doi.org</a:t>
            </a:r>
            <a:r>
              <a:rPr lang="en-US" sz="1400" dirty="0">
                <a:solidFill>
                  <a:srgbClr val="FFFFFF"/>
                </a:solidFill>
                <a:latin typeface="Barlow"/>
                <a:ea typeface="Barlow"/>
                <a:cs typeface="Barlow"/>
                <a:sym typeface="Barlow"/>
              </a:rPr>
              <a:t>/10.1016/j.cub.2020.04.014</a:t>
            </a:r>
            <a:endParaRPr lang="en-US" dirty="0"/>
          </a:p>
        </p:txBody>
      </p:sp>
      <p:sp>
        <p:nvSpPr>
          <p:cNvPr id="2" name="Google Shape;262;p7">
            <a:extLst>
              <a:ext uri="{FF2B5EF4-FFF2-40B4-BE49-F238E27FC236}">
                <a16:creationId xmlns:a16="http://schemas.microsoft.com/office/drawing/2014/main" id="{615D25B8-6004-C770-68F0-4017241CF351}"/>
              </a:ext>
            </a:extLst>
          </p:cNvPr>
          <p:cNvSpPr txBox="1"/>
          <p:nvPr/>
        </p:nvSpPr>
        <p:spPr>
          <a:xfrm>
            <a:off x="109481" y="712504"/>
            <a:ext cx="4517750" cy="646941"/>
          </a:xfrm>
          <a:prstGeom prst="round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dirty="0">
                <a:solidFill>
                  <a:schemeClr val="bg1"/>
                </a:solidFill>
                <a:latin typeface="Barlow"/>
                <a:ea typeface="Barlow"/>
                <a:cs typeface="Barlow"/>
                <a:sym typeface="Barlow"/>
              </a:rPr>
              <a:t>Mental imagery</a:t>
            </a:r>
            <a:endParaRPr sz="3200"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31167319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coal pencil drawing line">
            <a:extLst>
              <a:ext uri="{FF2B5EF4-FFF2-40B4-BE49-F238E27FC236}">
                <a16:creationId xmlns:a16="http://schemas.microsoft.com/office/drawing/2014/main" id="{423585C0-6D11-4835-0911-DB1B136DE5D5}"/>
              </a:ext>
            </a:extLst>
          </p:cNvPr>
          <p:cNvPicPr>
            <a:picLocks noChangeAspect="1"/>
          </p:cNvPicPr>
          <p:nvPr/>
        </p:nvPicPr>
        <p:blipFill>
          <a:blip r:embed="rId2"/>
          <a:stretch>
            <a:fillRect/>
          </a:stretch>
        </p:blipFill>
        <p:spPr>
          <a:xfrm>
            <a:off x="0" y="0"/>
            <a:ext cx="12192000" cy="8117192"/>
          </a:xfrm>
          <a:prstGeom prst="rect">
            <a:avLst/>
          </a:prstGeom>
        </p:spPr>
      </p:pic>
    </p:spTree>
    <p:extLst>
      <p:ext uri="{BB962C8B-B14F-4D97-AF65-F5344CB8AC3E}">
        <p14:creationId xmlns:p14="http://schemas.microsoft.com/office/powerpoint/2010/main" val="1067777398"/>
      </p:ext>
    </p:extLst>
  </p:cSld>
  <p:clrMapOvr>
    <a:masterClrMapping/>
  </p:clrMapOvr>
</p:sld>
</file>

<file path=ppt/theme/theme1.xml><?xml version="1.0" encoding="utf-8"?>
<a:theme xmlns:a="http://schemas.openxmlformats.org/drawingml/2006/main" name="LiminalTheme2022">
  <a:themeElements>
    <a:clrScheme name="Liminal">
      <a:dk1>
        <a:srgbClr val="000000"/>
      </a:dk1>
      <a:lt1>
        <a:srgbClr val="FFFFFF"/>
      </a:lt1>
      <a:dk2>
        <a:srgbClr val="0D303A"/>
      </a:dk2>
      <a:lt2>
        <a:srgbClr val="FEFFFF"/>
      </a:lt2>
      <a:accent1>
        <a:srgbClr val="9DCCC5"/>
      </a:accent1>
      <a:accent2>
        <a:srgbClr val="3A707F"/>
      </a:accent2>
      <a:accent3>
        <a:srgbClr val="FF9D7F"/>
      </a:accent3>
      <a:accent4>
        <a:srgbClr val="F75748"/>
      </a:accent4>
      <a:accent5>
        <a:srgbClr val="002E3A"/>
      </a:accent5>
      <a:accent6>
        <a:srgbClr val="FFD478"/>
      </a:accent6>
      <a:hlink>
        <a:srgbClr val="66CCBE"/>
      </a:hlink>
      <a:folHlink>
        <a:srgbClr val="002E3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447</TotalTime>
  <Words>451</Words>
  <Application>Microsoft Macintosh PowerPoint</Application>
  <PresentationFormat>Widescreen</PresentationFormat>
  <Paragraphs>78</Paragraphs>
  <Slides>15</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Barlow</vt:lpstr>
      <vt:lpstr>Montserrat</vt:lpstr>
      <vt:lpstr>Calibri</vt:lpstr>
      <vt:lpstr>Arial</vt:lpstr>
      <vt:lpstr>LiminalTheme2022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Liz Neeley</dc:creator>
  <cp:lastModifiedBy>Guerrero-Bolano, Francisco J</cp:lastModifiedBy>
  <cp:revision>5</cp:revision>
  <dcterms:created xsi:type="dcterms:W3CDTF">2022-06-07T13:31:48Z</dcterms:created>
  <dcterms:modified xsi:type="dcterms:W3CDTF">2022-11-04T06:17:10Z</dcterms:modified>
</cp:coreProperties>
</file>